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81" r:id="rId8"/>
    <p:sldId id="260" r:id="rId9"/>
    <p:sldId id="297" r:id="rId10"/>
    <p:sldId id="298" r:id="rId11"/>
    <p:sldId id="299" r:id="rId12"/>
    <p:sldId id="261" r:id="rId13"/>
    <p:sldId id="262" r:id="rId14"/>
    <p:sldId id="263" r:id="rId15"/>
    <p:sldId id="300" r:id="rId16"/>
    <p:sldId id="301" r:id="rId17"/>
    <p:sldId id="302" r:id="rId18"/>
    <p:sldId id="303" r:id="rId19"/>
    <p:sldId id="304" r:id="rId20"/>
    <p:sldId id="305" r:id="rId21"/>
    <p:sldId id="269" r:id="rId22"/>
    <p:sldId id="287" r:id="rId23"/>
    <p:sldId id="296" r:id="rId24"/>
    <p:sldId id="294" r:id="rId25"/>
    <p:sldId id="295" r:id="rId26"/>
    <p:sldId id="274" r:id="rId27"/>
    <p:sldId id="273" r:id="rId28"/>
    <p:sldId id="275" r:id="rId29"/>
  </p:sldIdLst>
  <p:sldSz cx="12192000" cy="6858000"/>
  <p:notesSz cx="6938963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B9E"/>
    <a:srgbClr val="EFF3FA"/>
    <a:srgbClr val="EE1A22"/>
    <a:srgbClr val="124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VPP Star Site Membership in VPPPA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83180301511386"/>
          <c:y val="0.18969925634295715"/>
          <c:w val="0.51959182087628208"/>
          <c:h val="0.72386303643005878"/>
        </c:manualLayout>
      </c:layout>
      <c:pieChart>
        <c:varyColors val="1"/>
        <c:ser>
          <c:idx val="1"/>
          <c:order val="0"/>
          <c:tx>
            <c:strRef>
              <c:f>Sheet1!$E$97</c:f>
              <c:strCache>
                <c:ptCount val="1"/>
                <c:pt idx="0">
                  <c:v>45 Total sites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88-4E48-B7B9-902F91F6A0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88-4E48-B7B9-902F91F6A0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067D8F0-B992-4AA2-AAB8-E34A6A2AFD83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88-4E48-B7B9-902F91F6A0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26F6B6-E319-45ED-B3FD-403085A229EE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88-4E48-B7B9-902F91F6A0A1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Sheet1!$F$98:$F$99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Sheet1!$E$98:$E$99</c:f>
              <c:numCache>
                <c:formatCode>General</c:formatCode>
                <c:ptCount val="2"/>
                <c:pt idx="0">
                  <c:v>29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8-4E48-B7B9-902F91F6A0A1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B88-4E48-B7B9-902F91F6A0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B88-4E48-B7B9-902F91F6A0A1}"/>
              </c:ext>
            </c:extLst>
          </c:dPt>
          <c:dLbls>
            <c:delete val="1"/>
          </c:dLbls>
          <c:cat>
            <c:strRef>
              <c:f>Sheet1!$F$98:$F$99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Sheet1!$B$67:$B$68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BB88-4E48-B7B9-902F91F6A0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37073490813649"/>
          <c:y val="0.56302019539224268"/>
          <c:w val="0.14662926509186353"/>
          <c:h val="0.1562510936132983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VPPPA Region</a:t>
            </a:r>
            <a:r>
              <a:rPr lang="en-US" baseline="0" dirty="0"/>
              <a:t> 1 Membership Type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Sheet1!$G$93:$G$99</c:f>
              <c:strCache>
                <c:ptCount val="7"/>
                <c:pt idx="0">
                  <c:v>Affiliate Member</c:v>
                </c:pt>
                <c:pt idx="1">
                  <c:v>Associate Member</c:v>
                </c:pt>
                <c:pt idx="2">
                  <c:v>Corporate Member</c:v>
                </c:pt>
                <c:pt idx="3">
                  <c:v>Full Member</c:v>
                </c:pt>
                <c:pt idx="4">
                  <c:v>Government Agency Member</c:v>
                </c:pt>
                <c:pt idx="5">
                  <c:v>Retiree Membership</c:v>
                </c:pt>
                <c:pt idx="6">
                  <c:v>Union Member</c:v>
                </c:pt>
              </c:strCache>
            </c:strRef>
          </c:cat>
          <c:val>
            <c:numRef>
              <c:f>Sheet1!$H$93:$H$99</c:f>
            </c:numRef>
          </c:val>
          <c:extLst>
            <c:ext xmlns:c16="http://schemas.microsoft.com/office/drawing/2014/chart" uri="{C3380CC4-5D6E-409C-BE32-E72D297353CC}">
              <c16:uniqueId val="{00000000-A172-4C9A-B665-7ABB5F10541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172-4C9A-B665-7ABB5F1054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172-4C9A-B665-7ABB5F1054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172-4C9A-B665-7ABB5F1054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172-4C9A-B665-7ABB5F1054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172-4C9A-B665-7ABB5F1054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172-4C9A-B665-7ABB5F1054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172-4C9A-B665-7ABB5F10541C}"/>
              </c:ext>
            </c:extLst>
          </c:dPt>
          <c:dLbls>
            <c:dLbl>
              <c:idx val="4"/>
              <c:layout>
                <c:manualLayout>
                  <c:x val="-1.2877442573703964E-2"/>
                  <c:y val="-3.0441052626786332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72-4C9A-B665-7ABB5F10541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Sheet1!$G$93:$G$99</c:f>
              <c:strCache>
                <c:ptCount val="7"/>
                <c:pt idx="0">
                  <c:v>Affiliate Member</c:v>
                </c:pt>
                <c:pt idx="1">
                  <c:v>Associate Member</c:v>
                </c:pt>
                <c:pt idx="2">
                  <c:v>Corporate Member</c:v>
                </c:pt>
                <c:pt idx="3">
                  <c:v>Full Member</c:v>
                </c:pt>
                <c:pt idx="4">
                  <c:v>Government Agency Member</c:v>
                </c:pt>
                <c:pt idx="5">
                  <c:v>Retiree Membership</c:v>
                </c:pt>
                <c:pt idx="6">
                  <c:v>Union Member</c:v>
                </c:pt>
              </c:strCache>
            </c:strRef>
          </c:cat>
          <c:val>
            <c:numRef>
              <c:f>Sheet1!$I$93:$I$99</c:f>
              <c:numCache>
                <c:formatCode>General</c:formatCode>
                <c:ptCount val="7"/>
                <c:pt idx="0">
                  <c:v>9</c:v>
                </c:pt>
                <c:pt idx="1">
                  <c:v>16</c:v>
                </c:pt>
                <c:pt idx="2">
                  <c:v>3</c:v>
                </c:pt>
                <c:pt idx="3">
                  <c:v>35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172-4C9A-B665-7ABB5F10541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reg1vpppa@gmail.com" TargetMode="External"/><Relationship Id="rId1" Type="http://schemas.openxmlformats.org/officeDocument/2006/relationships/hyperlink" Target="mailto:Renoufm@Cintas.com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hyperlink" Target="http://www.vppregion1.com/" TargetMode="External"/><Relationship Id="rId4" Type="http://schemas.openxmlformats.org/officeDocument/2006/relationships/image" Target="../media/image6.em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reg1vpppa@gmail.com" TargetMode="External"/><Relationship Id="rId1" Type="http://schemas.openxmlformats.org/officeDocument/2006/relationships/hyperlink" Target="mailto:Renoufm@Cintas.com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ppregion1.com/" TargetMode="External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6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C819A-C49C-4D57-9E2F-7D85C303F90B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83C9B55-949F-4597-B6B2-05B234BEB48E}">
      <dgm:prSet custT="1"/>
      <dgm:spPr/>
      <dgm:t>
        <a:bodyPr/>
        <a:lstStyle/>
        <a:p>
          <a:pPr rtl="0"/>
          <a:r>
            <a:rPr lang="en-US" sz="2800" i="1" u="sng" dirty="0"/>
            <a:t>Committee Chair</a:t>
          </a:r>
          <a:r>
            <a:rPr lang="en-US" sz="2800" dirty="0"/>
            <a:t>:</a:t>
          </a:r>
        </a:p>
      </dgm:t>
    </dgm:pt>
    <dgm:pt modelId="{62E31753-76A7-466E-B7BF-06093E8378C4}" type="parTrans" cxnId="{53D44C76-1DBD-4BC9-9360-8BC39DFC1BDE}">
      <dgm:prSet/>
      <dgm:spPr/>
      <dgm:t>
        <a:bodyPr/>
        <a:lstStyle/>
        <a:p>
          <a:endParaRPr lang="en-US"/>
        </a:p>
      </dgm:t>
    </dgm:pt>
    <dgm:pt modelId="{ED96D30E-A784-4595-8002-C7E663E3657C}" type="sibTrans" cxnId="{53D44C76-1DBD-4BC9-9360-8BC39DFC1BDE}">
      <dgm:prSet/>
      <dgm:spPr/>
      <dgm:t>
        <a:bodyPr/>
        <a:lstStyle/>
        <a:p>
          <a:endParaRPr lang="en-US"/>
        </a:p>
      </dgm:t>
    </dgm:pt>
    <dgm:pt modelId="{AAC06EBF-E56E-409C-9FCA-CE83AC88E16B}">
      <dgm:prSet custT="1"/>
      <dgm:spPr/>
      <dgm:t>
        <a:bodyPr/>
        <a:lstStyle/>
        <a:p>
          <a:pPr rtl="0"/>
          <a:r>
            <a:rPr lang="en-US" sz="2000" dirty="0"/>
            <a:t>Melissa Renouf, </a:t>
          </a:r>
          <a:r>
            <a:rPr lang="en-US" sz="2000" i="1" dirty="0"/>
            <a:t>Regional Safety &amp; Health Manager, Cintas</a:t>
          </a:r>
          <a:endParaRPr lang="en-US" sz="2000" dirty="0"/>
        </a:p>
      </dgm:t>
    </dgm:pt>
    <dgm:pt modelId="{AF24E146-F384-4A92-9267-B0DC0EFE40BB}" type="parTrans" cxnId="{3FC92718-D968-462E-B629-6120D0C68C45}">
      <dgm:prSet/>
      <dgm:spPr/>
      <dgm:t>
        <a:bodyPr/>
        <a:lstStyle/>
        <a:p>
          <a:endParaRPr lang="en-US"/>
        </a:p>
      </dgm:t>
    </dgm:pt>
    <dgm:pt modelId="{658B84F9-3C7C-402F-BC33-75C721C25DEA}" type="sibTrans" cxnId="{3FC92718-D968-462E-B629-6120D0C68C45}">
      <dgm:prSet/>
      <dgm:spPr/>
      <dgm:t>
        <a:bodyPr/>
        <a:lstStyle/>
        <a:p>
          <a:endParaRPr lang="en-US"/>
        </a:p>
      </dgm:t>
    </dgm:pt>
    <dgm:pt modelId="{E1D0A2A8-73E3-4DDA-B4D8-A10E65FDA8B9}">
      <dgm:prSet custT="1"/>
      <dgm:spPr/>
      <dgm:t>
        <a:bodyPr/>
        <a:lstStyle/>
        <a:p>
          <a:pPr rtl="0"/>
          <a:r>
            <a:rPr lang="en-US" sz="2000" dirty="0">
              <a:hlinkClick xmlns:r="http://schemas.openxmlformats.org/officeDocument/2006/relationships" r:id="rId1"/>
            </a:rPr>
            <a:t>Renoufm@Cintas.com</a:t>
          </a:r>
          <a:r>
            <a:rPr lang="en-US" sz="2000" dirty="0"/>
            <a:t> </a:t>
          </a:r>
        </a:p>
      </dgm:t>
    </dgm:pt>
    <dgm:pt modelId="{8120F798-855E-452C-8F52-B081C9C732CC}" type="parTrans" cxnId="{4DB4B6DD-37A3-43EB-8B43-671F7851194E}">
      <dgm:prSet/>
      <dgm:spPr/>
      <dgm:t>
        <a:bodyPr/>
        <a:lstStyle/>
        <a:p>
          <a:endParaRPr lang="en-US"/>
        </a:p>
      </dgm:t>
    </dgm:pt>
    <dgm:pt modelId="{96B2165C-BF29-4312-A8E5-40FE95DDC6CB}" type="sibTrans" cxnId="{4DB4B6DD-37A3-43EB-8B43-671F7851194E}">
      <dgm:prSet/>
      <dgm:spPr/>
      <dgm:t>
        <a:bodyPr/>
        <a:lstStyle/>
        <a:p>
          <a:endParaRPr lang="en-US"/>
        </a:p>
      </dgm:t>
    </dgm:pt>
    <dgm:pt modelId="{DF99AF51-8DF7-487E-B1B8-1A814E3E0A96}">
      <dgm:prSet custT="1"/>
      <dgm:spPr/>
      <dgm:t>
        <a:bodyPr/>
        <a:lstStyle/>
        <a:p>
          <a:pPr rtl="0"/>
          <a:r>
            <a:rPr lang="en-US" sz="2000" dirty="0"/>
            <a:t>E-mail For Region 1 VPPPA</a:t>
          </a:r>
        </a:p>
      </dgm:t>
    </dgm:pt>
    <dgm:pt modelId="{F59AFF46-99F7-4531-A86E-FBCBF83C7D3E}" type="parTrans" cxnId="{C92F6385-D031-471D-8078-2A9224816D0A}">
      <dgm:prSet/>
      <dgm:spPr/>
      <dgm:t>
        <a:bodyPr/>
        <a:lstStyle/>
        <a:p>
          <a:endParaRPr lang="en-US"/>
        </a:p>
      </dgm:t>
    </dgm:pt>
    <dgm:pt modelId="{C08F076F-98F1-4485-AD3C-86102742D611}" type="sibTrans" cxnId="{C92F6385-D031-471D-8078-2A9224816D0A}">
      <dgm:prSet/>
      <dgm:spPr/>
      <dgm:t>
        <a:bodyPr/>
        <a:lstStyle/>
        <a:p>
          <a:endParaRPr lang="en-US"/>
        </a:p>
      </dgm:t>
    </dgm:pt>
    <dgm:pt modelId="{BD35758B-F556-4233-8BA4-F4535A58749B}">
      <dgm:prSet custT="1"/>
      <dgm:spPr/>
      <dgm:t>
        <a:bodyPr/>
        <a:lstStyle/>
        <a:p>
          <a:pPr rtl="0"/>
          <a:r>
            <a:rPr lang="en-US" sz="2000" dirty="0">
              <a:hlinkClick xmlns:r="http://schemas.openxmlformats.org/officeDocument/2006/relationships" r:id="rId2"/>
            </a:rPr>
            <a:t>reg1vpppa@gmail.com</a:t>
          </a:r>
          <a:endParaRPr lang="en-US" sz="2000" dirty="0"/>
        </a:p>
      </dgm:t>
    </dgm:pt>
    <dgm:pt modelId="{46D9093E-4E6D-4FFE-B3BA-816B7DC018B1}" type="parTrans" cxnId="{6B148297-AFDD-4781-B381-5C308FE172CB}">
      <dgm:prSet/>
      <dgm:spPr/>
      <dgm:t>
        <a:bodyPr/>
        <a:lstStyle/>
        <a:p>
          <a:endParaRPr lang="en-US"/>
        </a:p>
      </dgm:t>
    </dgm:pt>
    <dgm:pt modelId="{ECEFBE96-3818-4D0D-9355-6991BB3BA325}" type="sibTrans" cxnId="{6B148297-AFDD-4781-B381-5C308FE172CB}">
      <dgm:prSet/>
      <dgm:spPr/>
      <dgm:t>
        <a:bodyPr/>
        <a:lstStyle/>
        <a:p>
          <a:endParaRPr lang="en-US"/>
        </a:p>
      </dgm:t>
    </dgm:pt>
    <dgm:pt modelId="{1EA7B058-193B-4B65-842E-E8010F09D51C}">
      <dgm:prSet custT="1"/>
      <dgm:spPr/>
      <dgm:t>
        <a:bodyPr/>
        <a:lstStyle/>
        <a:p>
          <a:pPr rtl="0"/>
          <a:r>
            <a:rPr lang="en-US" sz="2800" b="0" i="1" u="sng" dirty="0"/>
            <a:t>Goals</a:t>
          </a:r>
          <a:r>
            <a:rPr lang="en-US" sz="2400" b="0" i="1" u="sng" dirty="0"/>
            <a:t>:</a:t>
          </a:r>
          <a:endParaRPr lang="en-US" sz="2400" b="0" i="1" dirty="0"/>
        </a:p>
      </dgm:t>
    </dgm:pt>
    <dgm:pt modelId="{B7A6962F-C5C4-406E-8B1F-2AC9B7651CA8}" type="parTrans" cxnId="{AE98B4D2-C819-4A41-9386-7511B27B01E9}">
      <dgm:prSet/>
      <dgm:spPr/>
      <dgm:t>
        <a:bodyPr/>
        <a:lstStyle/>
        <a:p>
          <a:endParaRPr lang="en-US"/>
        </a:p>
      </dgm:t>
    </dgm:pt>
    <dgm:pt modelId="{01F32CA7-21A9-45E1-A060-9C56C6BD1432}" type="sibTrans" cxnId="{AE98B4D2-C819-4A41-9386-7511B27B01E9}">
      <dgm:prSet/>
      <dgm:spPr/>
      <dgm:t>
        <a:bodyPr/>
        <a:lstStyle/>
        <a:p>
          <a:endParaRPr lang="en-US"/>
        </a:p>
      </dgm:t>
    </dgm:pt>
    <dgm:pt modelId="{717AF244-B1E0-4B4A-92B4-F5928EF0C253}">
      <dgm:prSet custT="1"/>
      <dgm:spPr/>
      <dgm:t>
        <a:bodyPr/>
        <a:lstStyle/>
        <a:p>
          <a:pPr rtl="0"/>
          <a:r>
            <a:rPr lang="en-US" sz="2400" dirty="0"/>
            <a:t>Share &amp; Inform:</a:t>
          </a:r>
        </a:p>
      </dgm:t>
    </dgm:pt>
    <dgm:pt modelId="{D6098474-922D-401D-9569-390D48C34EDF}" type="parTrans" cxnId="{4FC8E4C6-8158-4A15-BD88-2C21FF9630E0}">
      <dgm:prSet/>
      <dgm:spPr/>
      <dgm:t>
        <a:bodyPr/>
        <a:lstStyle/>
        <a:p>
          <a:endParaRPr lang="en-US"/>
        </a:p>
      </dgm:t>
    </dgm:pt>
    <dgm:pt modelId="{5AB16A4F-0AF2-470B-AF17-7BC9649EDB5F}" type="sibTrans" cxnId="{4FC8E4C6-8158-4A15-BD88-2C21FF9630E0}">
      <dgm:prSet/>
      <dgm:spPr/>
      <dgm:t>
        <a:bodyPr/>
        <a:lstStyle/>
        <a:p>
          <a:endParaRPr lang="en-US"/>
        </a:p>
      </dgm:t>
    </dgm:pt>
    <dgm:pt modelId="{082146E3-D4D7-4B80-A2CD-003202DE0DDB}">
      <dgm:prSet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2400" dirty="0"/>
            <a:t>Regional happenings</a:t>
          </a:r>
        </a:p>
      </dgm:t>
    </dgm:pt>
    <dgm:pt modelId="{234CCCC4-DB3E-4A68-A726-5391A0EFDE80}" type="parTrans" cxnId="{431ACAA2-4791-4AE9-A1F8-6CA31F5070E2}">
      <dgm:prSet/>
      <dgm:spPr/>
      <dgm:t>
        <a:bodyPr/>
        <a:lstStyle/>
        <a:p>
          <a:endParaRPr lang="en-US"/>
        </a:p>
      </dgm:t>
    </dgm:pt>
    <dgm:pt modelId="{AC065E7C-939F-4C8F-AD4D-0B3947A61768}" type="sibTrans" cxnId="{431ACAA2-4791-4AE9-A1F8-6CA31F5070E2}">
      <dgm:prSet/>
      <dgm:spPr/>
      <dgm:t>
        <a:bodyPr/>
        <a:lstStyle/>
        <a:p>
          <a:endParaRPr lang="en-US"/>
        </a:p>
      </dgm:t>
    </dgm:pt>
    <dgm:pt modelId="{F19839E6-165C-4C09-BA5A-1651CC89C825}">
      <dgm:prSet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2400" dirty="0"/>
            <a:t>Mentoring</a:t>
          </a:r>
        </a:p>
      </dgm:t>
    </dgm:pt>
    <dgm:pt modelId="{FDC29682-1411-4AEE-B9BA-D78112738BF6}" type="parTrans" cxnId="{E09E834A-B7C5-4374-AD10-10CF2304262B}">
      <dgm:prSet/>
      <dgm:spPr/>
      <dgm:t>
        <a:bodyPr/>
        <a:lstStyle/>
        <a:p>
          <a:endParaRPr lang="en-US"/>
        </a:p>
      </dgm:t>
    </dgm:pt>
    <dgm:pt modelId="{9D4F05A9-8F14-4389-9657-3A147EE1CD7F}" type="sibTrans" cxnId="{E09E834A-B7C5-4374-AD10-10CF2304262B}">
      <dgm:prSet/>
      <dgm:spPr/>
      <dgm:t>
        <a:bodyPr/>
        <a:lstStyle/>
        <a:p>
          <a:endParaRPr lang="en-US"/>
        </a:p>
      </dgm:t>
    </dgm:pt>
    <dgm:pt modelId="{9C62A37B-4909-423E-9F38-C1867883EDC1}">
      <dgm:prSet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2400" dirty="0"/>
            <a:t>Board elections</a:t>
          </a:r>
        </a:p>
      </dgm:t>
    </dgm:pt>
    <dgm:pt modelId="{B25901E9-6B4A-48D2-B791-61AF447F2A8D}" type="parTrans" cxnId="{CE791357-8A92-4D70-860F-8D6F54E8AF00}">
      <dgm:prSet/>
      <dgm:spPr/>
      <dgm:t>
        <a:bodyPr/>
        <a:lstStyle/>
        <a:p>
          <a:endParaRPr lang="en-US"/>
        </a:p>
      </dgm:t>
    </dgm:pt>
    <dgm:pt modelId="{9F8FCAD6-06EE-40BD-B7F0-CA2AB269B56D}" type="sibTrans" cxnId="{CE791357-8A92-4D70-860F-8D6F54E8AF00}">
      <dgm:prSet/>
      <dgm:spPr/>
      <dgm:t>
        <a:bodyPr/>
        <a:lstStyle/>
        <a:p>
          <a:endParaRPr lang="en-US"/>
        </a:p>
      </dgm:t>
    </dgm:pt>
    <dgm:pt modelId="{B971FE4A-ED9C-4124-AA01-86C116EC24A2}">
      <dgm:prSet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2400" dirty="0"/>
            <a:t>Conferences</a:t>
          </a:r>
        </a:p>
      </dgm:t>
    </dgm:pt>
    <dgm:pt modelId="{E1D562D7-FCC9-4CDF-94B3-359E3BEA11B6}" type="parTrans" cxnId="{FD37F7F8-0203-4D33-BEF7-D31AEDC3AB87}">
      <dgm:prSet/>
      <dgm:spPr/>
      <dgm:t>
        <a:bodyPr/>
        <a:lstStyle/>
        <a:p>
          <a:endParaRPr lang="en-US"/>
        </a:p>
      </dgm:t>
    </dgm:pt>
    <dgm:pt modelId="{CC9E0070-5DF2-4913-8562-208034547FB7}" type="sibTrans" cxnId="{FD37F7F8-0203-4D33-BEF7-D31AEDC3AB87}">
      <dgm:prSet/>
      <dgm:spPr/>
      <dgm:t>
        <a:bodyPr/>
        <a:lstStyle/>
        <a:p>
          <a:endParaRPr lang="en-US"/>
        </a:p>
      </dgm:t>
    </dgm:pt>
    <dgm:pt modelId="{08B6362C-7068-4D96-8368-301D4449F7A1}">
      <dgm:prSet custT="1"/>
      <dgm:spPr/>
      <dgm:t>
        <a:bodyPr/>
        <a:lstStyle/>
        <a:p>
          <a:pPr rtl="0">
            <a:buFont typeface="Courier New" panose="02070309020205020404" pitchFamily="49" charset="0"/>
            <a:buChar char="o"/>
          </a:pPr>
          <a:r>
            <a:rPr lang="en-US" sz="2400" dirty="0"/>
            <a:t>Scholarships</a:t>
          </a:r>
        </a:p>
      </dgm:t>
    </dgm:pt>
    <dgm:pt modelId="{20CB4F04-155B-49B4-9AAF-5D62D0EE65D3}" type="parTrans" cxnId="{27AFBC30-0B47-47BF-AD19-510546266006}">
      <dgm:prSet/>
      <dgm:spPr/>
      <dgm:t>
        <a:bodyPr/>
        <a:lstStyle/>
        <a:p>
          <a:endParaRPr lang="en-US"/>
        </a:p>
      </dgm:t>
    </dgm:pt>
    <dgm:pt modelId="{618FE8C2-D164-4318-8150-19BE4493FE9D}" type="sibTrans" cxnId="{27AFBC30-0B47-47BF-AD19-510546266006}">
      <dgm:prSet/>
      <dgm:spPr/>
      <dgm:t>
        <a:bodyPr/>
        <a:lstStyle/>
        <a:p>
          <a:endParaRPr lang="en-US"/>
        </a:p>
      </dgm:t>
    </dgm:pt>
    <dgm:pt modelId="{748259BD-1088-4737-A471-A00391350690}" type="pres">
      <dgm:prSet presAssocID="{3B7C819A-C49C-4D57-9E2F-7D85C303F90B}" presName="Name0" presStyleCnt="0">
        <dgm:presLayoutVars>
          <dgm:dir/>
          <dgm:animLvl val="lvl"/>
          <dgm:resizeHandles val="exact"/>
        </dgm:presLayoutVars>
      </dgm:prSet>
      <dgm:spPr/>
    </dgm:pt>
    <dgm:pt modelId="{C0C82C85-E765-4B4F-A060-2B0D40F035BD}" type="pres">
      <dgm:prSet presAssocID="{783C9B55-949F-4597-B6B2-05B234BEB48E}" presName="composite" presStyleCnt="0"/>
      <dgm:spPr/>
    </dgm:pt>
    <dgm:pt modelId="{FF060305-95A9-4EC8-AA41-C153E9CD19A9}" type="pres">
      <dgm:prSet presAssocID="{783C9B55-949F-4597-B6B2-05B234BEB4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EB50FFB-E0C5-45D2-96D4-61C208129E8E}" type="pres">
      <dgm:prSet presAssocID="{783C9B55-949F-4597-B6B2-05B234BEB48E}" presName="desTx" presStyleLbl="alignAccFollowNode1" presStyleIdx="0" presStyleCnt="2">
        <dgm:presLayoutVars>
          <dgm:bulletEnabled val="1"/>
        </dgm:presLayoutVars>
      </dgm:prSet>
      <dgm:spPr/>
    </dgm:pt>
    <dgm:pt modelId="{4634E681-2248-4361-B047-41732BD65511}" type="pres">
      <dgm:prSet presAssocID="{ED96D30E-A784-4595-8002-C7E663E3657C}" presName="space" presStyleCnt="0"/>
      <dgm:spPr/>
    </dgm:pt>
    <dgm:pt modelId="{C206BC59-2504-4474-8EFD-9EDE94C8B8AF}" type="pres">
      <dgm:prSet presAssocID="{1EA7B058-193B-4B65-842E-E8010F09D51C}" presName="composite" presStyleCnt="0"/>
      <dgm:spPr/>
    </dgm:pt>
    <dgm:pt modelId="{8BF5670B-7EAD-4E90-9582-AFDC6B83392A}" type="pres">
      <dgm:prSet presAssocID="{1EA7B058-193B-4B65-842E-E8010F09D51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6D961E6-2FA9-4BFB-92C5-96D1C1356FA2}" type="pres">
      <dgm:prSet presAssocID="{1EA7B058-193B-4B65-842E-E8010F09D51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FC92718-D968-462E-B629-6120D0C68C45}" srcId="{783C9B55-949F-4597-B6B2-05B234BEB48E}" destId="{AAC06EBF-E56E-409C-9FCA-CE83AC88E16B}" srcOrd="0" destOrd="0" parTransId="{AF24E146-F384-4A92-9267-B0DC0EFE40BB}" sibTransId="{658B84F9-3C7C-402F-BC33-75C721C25DEA}"/>
    <dgm:cxn modelId="{0C15CA1B-A89D-4E7E-9C4C-64A674E58363}" type="presOf" srcId="{717AF244-B1E0-4B4A-92B4-F5928EF0C253}" destId="{86D961E6-2FA9-4BFB-92C5-96D1C1356FA2}" srcOrd="0" destOrd="0" presId="urn:microsoft.com/office/officeart/2005/8/layout/hList1"/>
    <dgm:cxn modelId="{27AFBC30-0B47-47BF-AD19-510546266006}" srcId="{717AF244-B1E0-4B4A-92B4-F5928EF0C253}" destId="{08B6362C-7068-4D96-8368-301D4449F7A1}" srcOrd="4" destOrd="0" parTransId="{20CB4F04-155B-49B4-9AAF-5D62D0EE65D3}" sibTransId="{618FE8C2-D164-4318-8150-19BE4493FE9D}"/>
    <dgm:cxn modelId="{85CF8C3A-8730-4D06-9725-3B742D800E0B}" type="presOf" srcId="{AAC06EBF-E56E-409C-9FCA-CE83AC88E16B}" destId="{FEB50FFB-E0C5-45D2-96D4-61C208129E8E}" srcOrd="0" destOrd="0" presId="urn:microsoft.com/office/officeart/2005/8/layout/hList1"/>
    <dgm:cxn modelId="{1BD32465-A98B-4FF4-88C3-D63FA31ADAAB}" type="presOf" srcId="{DF99AF51-8DF7-487E-B1B8-1A814E3E0A96}" destId="{FEB50FFB-E0C5-45D2-96D4-61C208129E8E}" srcOrd="0" destOrd="2" presId="urn:microsoft.com/office/officeart/2005/8/layout/hList1"/>
    <dgm:cxn modelId="{5DACE347-4943-44E0-9375-D26E302E110D}" type="presOf" srcId="{3B7C819A-C49C-4D57-9E2F-7D85C303F90B}" destId="{748259BD-1088-4737-A471-A00391350690}" srcOrd="0" destOrd="0" presId="urn:microsoft.com/office/officeart/2005/8/layout/hList1"/>
    <dgm:cxn modelId="{E09E834A-B7C5-4374-AD10-10CF2304262B}" srcId="{717AF244-B1E0-4B4A-92B4-F5928EF0C253}" destId="{F19839E6-165C-4C09-BA5A-1651CC89C825}" srcOrd="1" destOrd="0" parTransId="{FDC29682-1411-4AEE-B9BA-D78112738BF6}" sibTransId="{9D4F05A9-8F14-4389-9657-3A147EE1CD7F}"/>
    <dgm:cxn modelId="{938CFA71-B97D-4EAE-9F20-07EE079A4B1D}" type="presOf" srcId="{F19839E6-165C-4C09-BA5A-1651CC89C825}" destId="{86D961E6-2FA9-4BFB-92C5-96D1C1356FA2}" srcOrd="0" destOrd="2" presId="urn:microsoft.com/office/officeart/2005/8/layout/hList1"/>
    <dgm:cxn modelId="{53D44C76-1DBD-4BC9-9360-8BC39DFC1BDE}" srcId="{3B7C819A-C49C-4D57-9E2F-7D85C303F90B}" destId="{783C9B55-949F-4597-B6B2-05B234BEB48E}" srcOrd="0" destOrd="0" parTransId="{62E31753-76A7-466E-B7BF-06093E8378C4}" sibTransId="{ED96D30E-A784-4595-8002-C7E663E3657C}"/>
    <dgm:cxn modelId="{CE791357-8A92-4D70-860F-8D6F54E8AF00}" srcId="{717AF244-B1E0-4B4A-92B4-F5928EF0C253}" destId="{9C62A37B-4909-423E-9F38-C1867883EDC1}" srcOrd="2" destOrd="0" parTransId="{B25901E9-6B4A-48D2-B791-61AF447F2A8D}" sibTransId="{9F8FCAD6-06EE-40BD-B7F0-CA2AB269B56D}"/>
    <dgm:cxn modelId="{DEDA017A-85C9-4679-959C-F2D633BFC03C}" type="presOf" srcId="{E1D0A2A8-73E3-4DDA-B4D8-A10E65FDA8B9}" destId="{FEB50FFB-E0C5-45D2-96D4-61C208129E8E}" srcOrd="0" destOrd="1" presId="urn:microsoft.com/office/officeart/2005/8/layout/hList1"/>
    <dgm:cxn modelId="{C92F6385-D031-471D-8078-2A9224816D0A}" srcId="{783C9B55-949F-4597-B6B2-05B234BEB48E}" destId="{DF99AF51-8DF7-487E-B1B8-1A814E3E0A96}" srcOrd="1" destOrd="0" parTransId="{F59AFF46-99F7-4531-A86E-FBCBF83C7D3E}" sibTransId="{C08F076F-98F1-4485-AD3C-86102742D611}"/>
    <dgm:cxn modelId="{6B148297-AFDD-4781-B381-5C308FE172CB}" srcId="{DF99AF51-8DF7-487E-B1B8-1A814E3E0A96}" destId="{BD35758B-F556-4233-8BA4-F4535A58749B}" srcOrd="0" destOrd="0" parTransId="{46D9093E-4E6D-4FFE-B3BA-816B7DC018B1}" sibTransId="{ECEFBE96-3818-4D0D-9355-6991BB3BA325}"/>
    <dgm:cxn modelId="{3CDEB199-90BF-4FE1-A9C9-58B1C7D7D6D6}" type="presOf" srcId="{082146E3-D4D7-4B80-A2CD-003202DE0DDB}" destId="{86D961E6-2FA9-4BFB-92C5-96D1C1356FA2}" srcOrd="0" destOrd="1" presId="urn:microsoft.com/office/officeart/2005/8/layout/hList1"/>
    <dgm:cxn modelId="{431ACAA2-4791-4AE9-A1F8-6CA31F5070E2}" srcId="{717AF244-B1E0-4B4A-92B4-F5928EF0C253}" destId="{082146E3-D4D7-4B80-A2CD-003202DE0DDB}" srcOrd="0" destOrd="0" parTransId="{234CCCC4-DB3E-4A68-A726-5391A0EFDE80}" sibTransId="{AC065E7C-939F-4C8F-AD4D-0B3947A61768}"/>
    <dgm:cxn modelId="{32B261AA-42D7-481B-A161-EB6ED7C92702}" type="presOf" srcId="{783C9B55-949F-4597-B6B2-05B234BEB48E}" destId="{FF060305-95A9-4EC8-AA41-C153E9CD19A9}" srcOrd="0" destOrd="0" presId="urn:microsoft.com/office/officeart/2005/8/layout/hList1"/>
    <dgm:cxn modelId="{BBAD2FB6-9A4C-4F0F-A767-38296731E378}" type="presOf" srcId="{9C62A37B-4909-423E-9F38-C1867883EDC1}" destId="{86D961E6-2FA9-4BFB-92C5-96D1C1356FA2}" srcOrd="0" destOrd="3" presId="urn:microsoft.com/office/officeart/2005/8/layout/hList1"/>
    <dgm:cxn modelId="{72E99FBD-BB71-484A-965A-7A5C51174F62}" type="presOf" srcId="{BD35758B-F556-4233-8BA4-F4535A58749B}" destId="{FEB50FFB-E0C5-45D2-96D4-61C208129E8E}" srcOrd="0" destOrd="3" presId="urn:microsoft.com/office/officeart/2005/8/layout/hList1"/>
    <dgm:cxn modelId="{A1962BC4-F8DF-4304-848E-892EB12E0FE5}" type="presOf" srcId="{08B6362C-7068-4D96-8368-301D4449F7A1}" destId="{86D961E6-2FA9-4BFB-92C5-96D1C1356FA2}" srcOrd="0" destOrd="5" presId="urn:microsoft.com/office/officeart/2005/8/layout/hList1"/>
    <dgm:cxn modelId="{4FC8E4C6-8158-4A15-BD88-2C21FF9630E0}" srcId="{1EA7B058-193B-4B65-842E-E8010F09D51C}" destId="{717AF244-B1E0-4B4A-92B4-F5928EF0C253}" srcOrd="0" destOrd="0" parTransId="{D6098474-922D-401D-9569-390D48C34EDF}" sibTransId="{5AB16A4F-0AF2-470B-AF17-7BC9649EDB5F}"/>
    <dgm:cxn modelId="{4DEAFBC8-B4D6-43B3-92A2-95F810524981}" type="presOf" srcId="{B971FE4A-ED9C-4124-AA01-86C116EC24A2}" destId="{86D961E6-2FA9-4BFB-92C5-96D1C1356FA2}" srcOrd="0" destOrd="4" presId="urn:microsoft.com/office/officeart/2005/8/layout/hList1"/>
    <dgm:cxn modelId="{AE98B4D2-C819-4A41-9386-7511B27B01E9}" srcId="{3B7C819A-C49C-4D57-9E2F-7D85C303F90B}" destId="{1EA7B058-193B-4B65-842E-E8010F09D51C}" srcOrd="1" destOrd="0" parTransId="{B7A6962F-C5C4-406E-8B1F-2AC9B7651CA8}" sibTransId="{01F32CA7-21A9-45E1-A060-9C56C6BD1432}"/>
    <dgm:cxn modelId="{4DB4B6DD-37A3-43EB-8B43-671F7851194E}" srcId="{AAC06EBF-E56E-409C-9FCA-CE83AC88E16B}" destId="{E1D0A2A8-73E3-4DDA-B4D8-A10E65FDA8B9}" srcOrd="0" destOrd="0" parTransId="{8120F798-855E-452C-8F52-B081C9C732CC}" sibTransId="{96B2165C-BF29-4312-A8E5-40FE95DDC6CB}"/>
    <dgm:cxn modelId="{FD37F7F8-0203-4D33-BEF7-D31AEDC3AB87}" srcId="{717AF244-B1E0-4B4A-92B4-F5928EF0C253}" destId="{B971FE4A-ED9C-4124-AA01-86C116EC24A2}" srcOrd="3" destOrd="0" parTransId="{E1D562D7-FCC9-4CDF-94B3-359E3BEA11B6}" sibTransId="{CC9E0070-5DF2-4913-8562-208034547FB7}"/>
    <dgm:cxn modelId="{6AADCCFF-0B94-4EE3-BE9D-E3C41797324E}" type="presOf" srcId="{1EA7B058-193B-4B65-842E-E8010F09D51C}" destId="{8BF5670B-7EAD-4E90-9582-AFDC6B83392A}" srcOrd="0" destOrd="0" presId="urn:microsoft.com/office/officeart/2005/8/layout/hList1"/>
    <dgm:cxn modelId="{77ECFB38-B0C8-4ADF-9085-3FBA09D4E0E5}" type="presParOf" srcId="{748259BD-1088-4737-A471-A00391350690}" destId="{C0C82C85-E765-4B4F-A060-2B0D40F035BD}" srcOrd="0" destOrd="0" presId="urn:microsoft.com/office/officeart/2005/8/layout/hList1"/>
    <dgm:cxn modelId="{EA26EE64-D56F-4A01-994E-F7C252F820A0}" type="presParOf" srcId="{C0C82C85-E765-4B4F-A060-2B0D40F035BD}" destId="{FF060305-95A9-4EC8-AA41-C153E9CD19A9}" srcOrd="0" destOrd="0" presId="urn:microsoft.com/office/officeart/2005/8/layout/hList1"/>
    <dgm:cxn modelId="{0004FEA8-84AF-41C2-9633-C3D918C5D673}" type="presParOf" srcId="{C0C82C85-E765-4B4F-A060-2B0D40F035BD}" destId="{FEB50FFB-E0C5-45D2-96D4-61C208129E8E}" srcOrd="1" destOrd="0" presId="urn:microsoft.com/office/officeart/2005/8/layout/hList1"/>
    <dgm:cxn modelId="{1EC40DD6-61B0-4CF7-B2D5-4749BF466A81}" type="presParOf" srcId="{748259BD-1088-4737-A471-A00391350690}" destId="{4634E681-2248-4361-B047-41732BD65511}" srcOrd="1" destOrd="0" presId="urn:microsoft.com/office/officeart/2005/8/layout/hList1"/>
    <dgm:cxn modelId="{A38B5515-6104-4CF9-B14D-5E3A50A9C1AB}" type="presParOf" srcId="{748259BD-1088-4737-A471-A00391350690}" destId="{C206BC59-2504-4474-8EFD-9EDE94C8B8AF}" srcOrd="2" destOrd="0" presId="urn:microsoft.com/office/officeart/2005/8/layout/hList1"/>
    <dgm:cxn modelId="{0CAB1B0C-A516-4DC9-8C45-B6798AA99827}" type="presParOf" srcId="{C206BC59-2504-4474-8EFD-9EDE94C8B8AF}" destId="{8BF5670B-7EAD-4E90-9582-AFDC6B83392A}" srcOrd="0" destOrd="0" presId="urn:microsoft.com/office/officeart/2005/8/layout/hList1"/>
    <dgm:cxn modelId="{368372B8-0F84-4A52-91B6-4483AF908D3F}" type="presParOf" srcId="{C206BC59-2504-4474-8EFD-9EDE94C8B8AF}" destId="{86D961E6-2FA9-4BFB-92C5-96D1C1356F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850AF-AE18-496D-8FB8-BCF357BAFC3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62F5CD4-A6A9-46FD-B7D7-C089D336DF1A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1D6A39C1-0547-4179-AA33-0CD3DEE3C084}" type="parTrans" cxnId="{411098E3-6E98-49F7-9E46-3D556FD11274}">
      <dgm:prSet/>
      <dgm:spPr/>
      <dgm:t>
        <a:bodyPr/>
        <a:lstStyle/>
        <a:p>
          <a:endParaRPr lang="en-US"/>
        </a:p>
      </dgm:t>
    </dgm:pt>
    <dgm:pt modelId="{0C9D480B-9ABD-439F-B621-96E33912F5BA}" type="sibTrans" cxnId="{411098E3-6E98-49F7-9E46-3D556FD11274}">
      <dgm:prSet/>
      <dgm:spPr/>
      <dgm:t>
        <a:bodyPr/>
        <a:lstStyle/>
        <a:p>
          <a:endParaRPr lang="en-US"/>
        </a:p>
      </dgm:t>
    </dgm:pt>
    <dgm:pt modelId="{5E8AE884-A430-4793-A6D7-6E0FA69A9332}">
      <dgm:prSet phldrT="[Text]"/>
      <dgm:spPr/>
      <dgm:t>
        <a:bodyPr/>
        <a:lstStyle/>
        <a:p>
          <a:r>
            <a:rPr lang="en-US" dirty="0"/>
            <a:t>Constant Contact</a:t>
          </a:r>
        </a:p>
      </dgm:t>
    </dgm:pt>
    <dgm:pt modelId="{49F5992F-D9FB-444B-B2B1-1722F144FE21}" type="parTrans" cxnId="{B7382A5A-F20A-47D2-AF88-80B22E2D7A8A}">
      <dgm:prSet/>
      <dgm:spPr/>
      <dgm:t>
        <a:bodyPr/>
        <a:lstStyle/>
        <a:p>
          <a:endParaRPr lang="en-US"/>
        </a:p>
      </dgm:t>
    </dgm:pt>
    <dgm:pt modelId="{EF51D9BC-76F0-4BD2-A4D0-09BC9A06A4AF}" type="sibTrans" cxnId="{B7382A5A-F20A-47D2-AF88-80B22E2D7A8A}">
      <dgm:prSet/>
      <dgm:spPr/>
      <dgm:t>
        <a:bodyPr/>
        <a:lstStyle/>
        <a:p>
          <a:endParaRPr lang="en-US"/>
        </a:p>
      </dgm:t>
    </dgm:pt>
    <dgm:pt modelId="{76312B0B-DFC3-497F-B59D-F5B2FA13F2BC}">
      <dgm:prSet phldrT="[Text]"/>
      <dgm:spPr/>
      <dgm:t>
        <a:bodyPr/>
        <a:lstStyle/>
        <a:p>
          <a:r>
            <a:rPr lang="en-US" dirty="0"/>
            <a:t>Webpage</a:t>
          </a:r>
        </a:p>
      </dgm:t>
    </dgm:pt>
    <dgm:pt modelId="{7BBDF959-566A-4A54-A041-D292CBA7A0F7}" type="parTrans" cxnId="{86CA497D-AB1D-4AB9-A069-7CDA427C862C}">
      <dgm:prSet/>
      <dgm:spPr/>
      <dgm:t>
        <a:bodyPr/>
        <a:lstStyle/>
        <a:p>
          <a:endParaRPr lang="en-US"/>
        </a:p>
      </dgm:t>
    </dgm:pt>
    <dgm:pt modelId="{83252B42-D473-4602-95B5-920A8E5813CD}" type="sibTrans" cxnId="{86CA497D-AB1D-4AB9-A069-7CDA427C862C}">
      <dgm:prSet/>
      <dgm:spPr/>
      <dgm:t>
        <a:bodyPr/>
        <a:lstStyle/>
        <a:p>
          <a:endParaRPr lang="en-US"/>
        </a:p>
      </dgm:t>
    </dgm:pt>
    <dgm:pt modelId="{B1A8D9EB-79ED-4E88-805B-A9838A5DAE6A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www.vppregion1.com</a:t>
          </a:r>
          <a:endParaRPr lang="en-US" dirty="0"/>
        </a:p>
      </dgm:t>
    </dgm:pt>
    <dgm:pt modelId="{795C8411-1CD3-43BF-A8A8-F93A85B8EAB1}" type="parTrans" cxnId="{96D01CC6-1D65-43DC-82B4-46A69F27FDA8}">
      <dgm:prSet/>
      <dgm:spPr/>
      <dgm:t>
        <a:bodyPr/>
        <a:lstStyle/>
        <a:p>
          <a:endParaRPr lang="en-US"/>
        </a:p>
      </dgm:t>
    </dgm:pt>
    <dgm:pt modelId="{22FCF04E-9AD6-44DF-9660-B86E737E6BEA}" type="sibTrans" cxnId="{96D01CC6-1D65-43DC-82B4-46A69F27FDA8}">
      <dgm:prSet/>
      <dgm:spPr/>
      <dgm:t>
        <a:bodyPr/>
        <a:lstStyle/>
        <a:p>
          <a:endParaRPr lang="en-US"/>
        </a:p>
      </dgm:t>
    </dgm:pt>
    <dgm:pt modelId="{D4CCCDB9-6E44-40E7-B698-E814FB15CEC7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224719B1-EC57-424D-8EC7-67EC13EC2DBB}" type="parTrans" cxnId="{88529322-8D9D-476C-85D5-4210FE01451A}">
      <dgm:prSet/>
      <dgm:spPr/>
      <dgm:t>
        <a:bodyPr/>
        <a:lstStyle/>
        <a:p>
          <a:endParaRPr lang="en-US"/>
        </a:p>
      </dgm:t>
    </dgm:pt>
    <dgm:pt modelId="{E2B98BEB-C164-4461-B661-34B96F22F21C}" type="sibTrans" cxnId="{88529322-8D9D-476C-85D5-4210FE01451A}">
      <dgm:prSet/>
      <dgm:spPr/>
      <dgm:t>
        <a:bodyPr/>
        <a:lstStyle/>
        <a:p>
          <a:endParaRPr lang="en-US"/>
        </a:p>
      </dgm:t>
    </dgm:pt>
    <dgm:pt modelId="{C76FDCB8-43B0-4D50-82A5-E13B4EF73AF4}">
      <dgm:prSet phldrT="[Text]"/>
      <dgm:spPr/>
      <dgm:t>
        <a:bodyPr/>
        <a:lstStyle/>
        <a:p>
          <a:pPr algn="ctr"/>
          <a:r>
            <a:rPr lang="en-US" dirty="0"/>
            <a:t>LinkedIn,  Facebook,  Instagram, Twitter</a:t>
          </a:r>
        </a:p>
      </dgm:t>
    </dgm:pt>
    <dgm:pt modelId="{E5B7B5D0-87BB-4F84-85E0-357517D72A02}" type="parTrans" cxnId="{8282C6E2-9275-4588-A38B-D5AA08C3AEB9}">
      <dgm:prSet/>
      <dgm:spPr/>
      <dgm:t>
        <a:bodyPr/>
        <a:lstStyle/>
        <a:p>
          <a:endParaRPr lang="en-US"/>
        </a:p>
      </dgm:t>
    </dgm:pt>
    <dgm:pt modelId="{A96BFA35-C620-4FCA-8BDD-B046439A86BC}" type="sibTrans" cxnId="{8282C6E2-9275-4588-A38B-D5AA08C3AEB9}">
      <dgm:prSet/>
      <dgm:spPr/>
      <dgm:t>
        <a:bodyPr/>
        <a:lstStyle/>
        <a:p>
          <a:endParaRPr lang="en-US"/>
        </a:p>
      </dgm:t>
    </dgm:pt>
    <dgm:pt modelId="{6451B499-E547-4E0C-93C1-445D3DB96140}" type="pres">
      <dgm:prSet presAssocID="{580850AF-AE18-496D-8FB8-BCF357BAFC33}" presName="Name0" presStyleCnt="0">
        <dgm:presLayoutVars>
          <dgm:chMax/>
          <dgm:chPref/>
          <dgm:dir/>
        </dgm:presLayoutVars>
      </dgm:prSet>
      <dgm:spPr/>
    </dgm:pt>
    <dgm:pt modelId="{6667FC0B-D496-4042-8512-76C8C87484C0}" type="pres">
      <dgm:prSet presAssocID="{962F5CD4-A6A9-46FD-B7D7-C089D336DF1A}" presName="composite" presStyleCnt="0">
        <dgm:presLayoutVars>
          <dgm:chMax val="1"/>
          <dgm:chPref val="1"/>
        </dgm:presLayoutVars>
      </dgm:prSet>
      <dgm:spPr/>
    </dgm:pt>
    <dgm:pt modelId="{C4627740-AC88-48F5-9960-1AB4A76CFB4E}" type="pres">
      <dgm:prSet presAssocID="{962F5CD4-A6A9-46FD-B7D7-C089D336DF1A}" presName="Accent" presStyleLbl="trAlignAcc1" presStyleIdx="0" presStyleCnt="3">
        <dgm:presLayoutVars>
          <dgm:chMax val="0"/>
          <dgm:chPref val="0"/>
        </dgm:presLayoutVars>
      </dgm:prSet>
      <dgm:spPr/>
    </dgm:pt>
    <dgm:pt modelId="{4E7648CB-BC33-4640-8050-8AAAD9B1C40D}" type="pres">
      <dgm:prSet presAssocID="{962F5CD4-A6A9-46FD-B7D7-C089D336DF1A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1629726-9DE3-4468-98DB-968D35159036}" type="pres">
      <dgm:prSet presAssocID="{962F5CD4-A6A9-46FD-B7D7-C089D336DF1A}" presName="ChildComposite" presStyleCnt="0"/>
      <dgm:spPr/>
    </dgm:pt>
    <dgm:pt modelId="{9343A620-17CC-4FBE-BD80-494E1D8A572B}" type="pres">
      <dgm:prSet presAssocID="{962F5CD4-A6A9-46FD-B7D7-C089D336DF1A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033F42-CE32-450B-842F-478EAF3A49D9}" type="pres">
      <dgm:prSet presAssocID="{962F5CD4-A6A9-46FD-B7D7-C089D336DF1A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02CC46D9-B95C-4AB5-813B-077BD186022B}" type="pres">
      <dgm:prSet presAssocID="{0C9D480B-9ABD-439F-B621-96E33912F5BA}" presName="sibTrans" presStyleCnt="0"/>
      <dgm:spPr/>
    </dgm:pt>
    <dgm:pt modelId="{D42655EE-0F26-43B3-AE69-41D5932AD153}" type="pres">
      <dgm:prSet presAssocID="{76312B0B-DFC3-497F-B59D-F5B2FA13F2BC}" presName="composite" presStyleCnt="0">
        <dgm:presLayoutVars>
          <dgm:chMax val="1"/>
          <dgm:chPref val="1"/>
        </dgm:presLayoutVars>
      </dgm:prSet>
      <dgm:spPr/>
    </dgm:pt>
    <dgm:pt modelId="{2AC4BB2F-60E0-4FC1-B019-C04AE9917B9F}" type="pres">
      <dgm:prSet presAssocID="{76312B0B-DFC3-497F-B59D-F5B2FA13F2BC}" presName="Accent" presStyleLbl="trAlignAcc1" presStyleIdx="1" presStyleCnt="3">
        <dgm:presLayoutVars>
          <dgm:chMax val="0"/>
          <dgm:chPref val="0"/>
        </dgm:presLayoutVars>
      </dgm:prSet>
      <dgm:spPr/>
    </dgm:pt>
    <dgm:pt modelId="{347D633C-1D74-4FFC-A491-3A6947336E1F}" type="pres">
      <dgm:prSet presAssocID="{76312B0B-DFC3-497F-B59D-F5B2FA13F2B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C3C3C77-B175-442C-9278-0423E6B862D7}" type="pres">
      <dgm:prSet presAssocID="{76312B0B-DFC3-497F-B59D-F5B2FA13F2BC}" presName="ChildComposite" presStyleCnt="0"/>
      <dgm:spPr/>
    </dgm:pt>
    <dgm:pt modelId="{FABD792F-A1F7-4C56-BB99-888E2151525A}" type="pres">
      <dgm:prSet presAssocID="{76312B0B-DFC3-497F-B59D-F5B2FA13F2BC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D66A51-A530-4F50-9F8C-3EC099391450}" type="pres">
      <dgm:prSet presAssocID="{76312B0B-DFC3-497F-B59D-F5B2FA13F2B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A2345900-457F-4900-A61F-E5EF844CD3BE}" type="pres">
      <dgm:prSet presAssocID="{83252B42-D473-4602-95B5-920A8E5813CD}" presName="sibTrans" presStyleCnt="0"/>
      <dgm:spPr/>
    </dgm:pt>
    <dgm:pt modelId="{09B43BA1-3A40-426B-A2D5-C17B9842A85E}" type="pres">
      <dgm:prSet presAssocID="{D4CCCDB9-6E44-40E7-B698-E814FB15CEC7}" presName="composite" presStyleCnt="0">
        <dgm:presLayoutVars>
          <dgm:chMax val="1"/>
          <dgm:chPref val="1"/>
        </dgm:presLayoutVars>
      </dgm:prSet>
      <dgm:spPr/>
    </dgm:pt>
    <dgm:pt modelId="{D344DCFA-7BA9-4144-B3EF-2F034A5DE87B}" type="pres">
      <dgm:prSet presAssocID="{D4CCCDB9-6E44-40E7-B698-E814FB15CEC7}" presName="Accent" presStyleLbl="trAlignAcc1" presStyleIdx="2" presStyleCnt="3">
        <dgm:presLayoutVars>
          <dgm:chMax val="0"/>
          <dgm:chPref val="0"/>
        </dgm:presLayoutVars>
      </dgm:prSet>
      <dgm:spPr/>
    </dgm:pt>
    <dgm:pt modelId="{BF45F04C-3CD5-4749-A4CE-4B5CFE7056E1}" type="pres">
      <dgm:prSet presAssocID="{D4CCCDB9-6E44-40E7-B698-E814FB15CEC7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875243D-4328-4EDA-B9D8-849E91B64771}" type="pres">
      <dgm:prSet presAssocID="{D4CCCDB9-6E44-40E7-B698-E814FB15CEC7}" presName="ChildComposite" presStyleCnt="0"/>
      <dgm:spPr/>
    </dgm:pt>
    <dgm:pt modelId="{C91852B6-82C3-4363-8843-E77F933D86FB}" type="pres">
      <dgm:prSet presAssocID="{D4CCCDB9-6E44-40E7-B698-E814FB15CEC7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EFC6DE4-8586-4241-9BDE-2DCD654A19B4}" type="pres">
      <dgm:prSet presAssocID="{D4CCCDB9-6E44-40E7-B698-E814FB15CEC7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88529322-8D9D-476C-85D5-4210FE01451A}" srcId="{580850AF-AE18-496D-8FB8-BCF357BAFC33}" destId="{D4CCCDB9-6E44-40E7-B698-E814FB15CEC7}" srcOrd="2" destOrd="0" parTransId="{224719B1-EC57-424D-8EC7-67EC13EC2DBB}" sibTransId="{E2B98BEB-C164-4461-B661-34B96F22F21C}"/>
    <dgm:cxn modelId="{22899E29-9814-438F-B472-9970C2CD19DD}" type="presOf" srcId="{C76FDCB8-43B0-4D50-82A5-E13B4EF73AF4}" destId="{C91852B6-82C3-4363-8843-E77F933D86FB}" srcOrd="0" destOrd="0" presId="urn:microsoft.com/office/officeart/2008/layout/CaptionedPictures"/>
    <dgm:cxn modelId="{0EF91878-D547-4005-8241-C46875657095}" type="presOf" srcId="{B1A8D9EB-79ED-4E88-805B-A9838A5DAE6A}" destId="{FABD792F-A1F7-4C56-BB99-888E2151525A}" srcOrd="0" destOrd="0" presId="urn:microsoft.com/office/officeart/2008/layout/CaptionedPictures"/>
    <dgm:cxn modelId="{B7382A5A-F20A-47D2-AF88-80B22E2D7A8A}" srcId="{962F5CD4-A6A9-46FD-B7D7-C089D336DF1A}" destId="{5E8AE884-A430-4793-A6D7-6E0FA69A9332}" srcOrd="0" destOrd="0" parTransId="{49F5992F-D9FB-444B-B2B1-1722F144FE21}" sibTransId="{EF51D9BC-76F0-4BD2-A4D0-09BC9A06A4AF}"/>
    <dgm:cxn modelId="{86CA497D-AB1D-4AB9-A069-7CDA427C862C}" srcId="{580850AF-AE18-496D-8FB8-BCF357BAFC33}" destId="{76312B0B-DFC3-497F-B59D-F5B2FA13F2BC}" srcOrd="1" destOrd="0" parTransId="{7BBDF959-566A-4A54-A041-D292CBA7A0F7}" sibTransId="{83252B42-D473-4602-95B5-920A8E5813CD}"/>
    <dgm:cxn modelId="{E499D88B-7680-4470-95A5-934A0E12FA98}" type="presOf" srcId="{5E8AE884-A430-4793-A6D7-6E0FA69A9332}" destId="{9343A620-17CC-4FBE-BD80-494E1D8A572B}" srcOrd="0" destOrd="0" presId="urn:microsoft.com/office/officeart/2008/layout/CaptionedPictures"/>
    <dgm:cxn modelId="{26AB27AB-4830-45E4-B4C7-CC6799463A81}" type="presOf" srcId="{580850AF-AE18-496D-8FB8-BCF357BAFC33}" destId="{6451B499-E547-4E0C-93C1-445D3DB96140}" srcOrd="0" destOrd="0" presId="urn:microsoft.com/office/officeart/2008/layout/CaptionedPictures"/>
    <dgm:cxn modelId="{96D01CC6-1D65-43DC-82B4-46A69F27FDA8}" srcId="{76312B0B-DFC3-497F-B59D-F5B2FA13F2BC}" destId="{B1A8D9EB-79ED-4E88-805B-A9838A5DAE6A}" srcOrd="0" destOrd="0" parTransId="{795C8411-1CD3-43BF-A8A8-F93A85B8EAB1}" sibTransId="{22FCF04E-9AD6-44DF-9660-B86E737E6BEA}"/>
    <dgm:cxn modelId="{B83A11D9-4587-4929-B656-77BC74BB6E73}" type="presOf" srcId="{962F5CD4-A6A9-46FD-B7D7-C089D336DF1A}" destId="{39033F42-CE32-450B-842F-478EAF3A49D9}" srcOrd="0" destOrd="0" presId="urn:microsoft.com/office/officeart/2008/layout/CaptionedPictures"/>
    <dgm:cxn modelId="{C3C539D9-F725-449A-98B7-BFABF9B7F8AB}" type="presOf" srcId="{76312B0B-DFC3-497F-B59D-F5B2FA13F2BC}" destId="{3DD66A51-A530-4F50-9F8C-3EC099391450}" srcOrd="0" destOrd="0" presId="urn:microsoft.com/office/officeart/2008/layout/CaptionedPictures"/>
    <dgm:cxn modelId="{8282C6E2-9275-4588-A38B-D5AA08C3AEB9}" srcId="{D4CCCDB9-6E44-40E7-B698-E814FB15CEC7}" destId="{C76FDCB8-43B0-4D50-82A5-E13B4EF73AF4}" srcOrd="0" destOrd="0" parTransId="{E5B7B5D0-87BB-4F84-85E0-357517D72A02}" sibTransId="{A96BFA35-C620-4FCA-8BDD-B046439A86BC}"/>
    <dgm:cxn modelId="{411098E3-6E98-49F7-9E46-3D556FD11274}" srcId="{580850AF-AE18-496D-8FB8-BCF357BAFC33}" destId="{962F5CD4-A6A9-46FD-B7D7-C089D336DF1A}" srcOrd="0" destOrd="0" parTransId="{1D6A39C1-0547-4179-AA33-0CD3DEE3C084}" sibTransId="{0C9D480B-9ABD-439F-B621-96E33912F5BA}"/>
    <dgm:cxn modelId="{8D68BCE7-5C04-400D-81B2-86AE81FC88EF}" type="presOf" srcId="{D4CCCDB9-6E44-40E7-B698-E814FB15CEC7}" destId="{CEFC6DE4-8586-4241-9BDE-2DCD654A19B4}" srcOrd="0" destOrd="0" presId="urn:microsoft.com/office/officeart/2008/layout/CaptionedPictures"/>
    <dgm:cxn modelId="{1A8C384B-1B45-4E0B-BE33-016BB5CF6702}" type="presParOf" srcId="{6451B499-E547-4E0C-93C1-445D3DB96140}" destId="{6667FC0B-D496-4042-8512-76C8C87484C0}" srcOrd="0" destOrd="0" presId="urn:microsoft.com/office/officeart/2008/layout/CaptionedPictures"/>
    <dgm:cxn modelId="{C33831D3-F3C1-4662-942C-1FEE04D36991}" type="presParOf" srcId="{6667FC0B-D496-4042-8512-76C8C87484C0}" destId="{C4627740-AC88-48F5-9960-1AB4A76CFB4E}" srcOrd="0" destOrd="0" presId="urn:microsoft.com/office/officeart/2008/layout/CaptionedPictures"/>
    <dgm:cxn modelId="{12071D5E-A3C6-4FC1-8523-8BA5E1540BF8}" type="presParOf" srcId="{6667FC0B-D496-4042-8512-76C8C87484C0}" destId="{4E7648CB-BC33-4640-8050-8AAAD9B1C40D}" srcOrd="1" destOrd="0" presId="urn:microsoft.com/office/officeart/2008/layout/CaptionedPictures"/>
    <dgm:cxn modelId="{BEAC03D8-EEFC-4C05-827D-97CA6193A6D0}" type="presParOf" srcId="{6667FC0B-D496-4042-8512-76C8C87484C0}" destId="{C1629726-9DE3-4468-98DB-968D35159036}" srcOrd="2" destOrd="0" presId="urn:microsoft.com/office/officeart/2008/layout/CaptionedPictures"/>
    <dgm:cxn modelId="{CE36934C-D9DF-47AB-BF94-D24257DA79A8}" type="presParOf" srcId="{C1629726-9DE3-4468-98DB-968D35159036}" destId="{9343A620-17CC-4FBE-BD80-494E1D8A572B}" srcOrd="0" destOrd="0" presId="urn:microsoft.com/office/officeart/2008/layout/CaptionedPictures"/>
    <dgm:cxn modelId="{A456312F-4CEC-4BBE-8F6E-FF420AC6A9E4}" type="presParOf" srcId="{C1629726-9DE3-4468-98DB-968D35159036}" destId="{39033F42-CE32-450B-842F-478EAF3A49D9}" srcOrd="1" destOrd="0" presId="urn:microsoft.com/office/officeart/2008/layout/CaptionedPictures"/>
    <dgm:cxn modelId="{6406515F-E20E-4207-82B7-DD0A14AEF8D2}" type="presParOf" srcId="{6451B499-E547-4E0C-93C1-445D3DB96140}" destId="{02CC46D9-B95C-4AB5-813B-077BD186022B}" srcOrd="1" destOrd="0" presId="urn:microsoft.com/office/officeart/2008/layout/CaptionedPictures"/>
    <dgm:cxn modelId="{C4C9D489-B54A-45C2-BBF8-5300069D2D70}" type="presParOf" srcId="{6451B499-E547-4E0C-93C1-445D3DB96140}" destId="{D42655EE-0F26-43B3-AE69-41D5932AD153}" srcOrd="2" destOrd="0" presId="urn:microsoft.com/office/officeart/2008/layout/CaptionedPictures"/>
    <dgm:cxn modelId="{30122840-22AC-4E30-A205-CC7EC8C9307C}" type="presParOf" srcId="{D42655EE-0F26-43B3-AE69-41D5932AD153}" destId="{2AC4BB2F-60E0-4FC1-B019-C04AE9917B9F}" srcOrd="0" destOrd="0" presId="urn:microsoft.com/office/officeart/2008/layout/CaptionedPictures"/>
    <dgm:cxn modelId="{042C3568-96AD-465A-BF23-C9E470CBC865}" type="presParOf" srcId="{D42655EE-0F26-43B3-AE69-41D5932AD153}" destId="{347D633C-1D74-4FFC-A491-3A6947336E1F}" srcOrd="1" destOrd="0" presId="urn:microsoft.com/office/officeart/2008/layout/CaptionedPictures"/>
    <dgm:cxn modelId="{8BAE6DD4-9641-4166-9AF4-BDB72079E1C1}" type="presParOf" srcId="{D42655EE-0F26-43B3-AE69-41D5932AD153}" destId="{BC3C3C77-B175-442C-9278-0423E6B862D7}" srcOrd="2" destOrd="0" presId="urn:microsoft.com/office/officeart/2008/layout/CaptionedPictures"/>
    <dgm:cxn modelId="{575B5567-6319-4F9C-A88E-F401BA878238}" type="presParOf" srcId="{BC3C3C77-B175-442C-9278-0423E6B862D7}" destId="{FABD792F-A1F7-4C56-BB99-888E2151525A}" srcOrd="0" destOrd="0" presId="urn:microsoft.com/office/officeart/2008/layout/CaptionedPictures"/>
    <dgm:cxn modelId="{0CC4308B-FC20-4E94-BAE6-447F1752E050}" type="presParOf" srcId="{BC3C3C77-B175-442C-9278-0423E6B862D7}" destId="{3DD66A51-A530-4F50-9F8C-3EC099391450}" srcOrd="1" destOrd="0" presId="urn:microsoft.com/office/officeart/2008/layout/CaptionedPictures"/>
    <dgm:cxn modelId="{8F4E65E6-F7F8-404B-894A-61BA55C4160E}" type="presParOf" srcId="{6451B499-E547-4E0C-93C1-445D3DB96140}" destId="{A2345900-457F-4900-A61F-E5EF844CD3BE}" srcOrd="3" destOrd="0" presId="urn:microsoft.com/office/officeart/2008/layout/CaptionedPictures"/>
    <dgm:cxn modelId="{90D2E421-9C88-4E37-9F16-8DEBE83A41DF}" type="presParOf" srcId="{6451B499-E547-4E0C-93C1-445D3DB96140}" destId="{09B43BA1-3A40-426B-A2D5-C17B9842A85E}" srcOrd="4" destOrd="0" presId="urn:microsoft.com/office/officeart/2008/layout/CaptionedPictures"/>
    <dgm:cxn modelId="{0B6FDE7C-FE66-433E-B481-A8CAE7B4AE78}" type="presParOf" srcId="{09B43BA1-3A40-426B-A2D5-C17B9842A85E}" destId="{D344DCFA-7BA9-4144-B3EF-2F034A5DE87B}" srcOrd="0" destOrd="0" presId="urn:microsoft.com/office/officeart/2008/layout/CaptionedPictures"/>
    <dgm:cxn modelId="{020570F1-2B31-4346-9AB3-DE9C713B0F1B}" type="presParOf" srcId="{09B43BA1-3A40-426B-A2D5-C17B9842A85E}" destId="{BF45F04C-3CD5-4749-A4CE-4B5CFE7056E1}" srcOrd="1" destOrd="0" presId="urn:microsoft.com/office/officeart/2008/layout/CaptionedPictures"/>
    <dgm:cxn modelId="{256DE85F-BD17-481B-88A2-ADD4A8D3BFF9}" type="presParOf" srcId="{09B43BA1-3A40-426B-A2D5-C17B9842A85E}" destId="{B875243D-4328-4EDA-B9D8-849E91B64771}" srcOrd="2" destOrd="0" presId="urn:microsoft.com/office/officeart/2008/layout/CaptionedPictures"/>
    <dgm:cxn modelId="{18882C78-BB3B-4B48-AA5D-3543C2D09EE5}" type="presParOf" srcId="{B875243D-4328-4EDA-B9D8-849E91B64771}" destId="{C91852B6-82C3-4363-8843-E77F933D86FB}" srcOrd="0" destOrd="0" presId="urn:microsoft.com/office/officeart/2008/layout/CaptionedPictures"/>
    <dgm:cxn modelId="{A1A13203-7633-438A-B7FE-7FA902171A85}" type="presParOf" srcId="{B875243D-4328-4EDA-B9D8-849E91B64771}" destId="{CEFC6DE4-8586-4241-9BDE-2DCD654A19B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60305-95A9-4EC8-AA41-C153E9CD19A9}">
      <dsp:nvSpPr>
        <dsp:cNvPr id="0" name=""/>
        <dsp:cNvSpPr/>
      </dsp:nvSpPr>
      <dsp:spPr>
        <a:xfrm>
          <a:off x="51" y="26986"/>
          <a:ext cx="4913783" cy="1670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u="sng" kern="1200" dirty="0"/>
            <a:t>Committee Chair</a:t>
          </a:r>
          <a:r>
            <a:rPr lang="en-US" sz="2800" kern="1200" dirty="0"/>
            <a:t>:</a:t>
          </a:r>
        </a:p>
      </dsp:txBody>
      <dsp:txXfrm>
        <a:off x="51" y="26986"/>
        <a:ext cx="4913783" cy="1670400"/>
      </dsp:txXfrm>
    </dsp:sp>
    <dsp:sp modelId="{FEB50FFB-E0C5-45D2-96D4-61C208129E8E}">
      <dsp:nvSpPr>
        <dsp:cNvPr id="0" name=""/>
        <dsp:cNvSpPr/>
      </dsp:nvSpPr>
      <dsp:spPr>
        <a:xfrm>
          <a:off x="51" y="1697386"/>
          <a:ext cx="4913783" cy="26269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Melissa Renouf, </a:t>
          </a:r>
          <a:r>
            <a:rPr lang="en-US" sz="2000" i="1" kern="1200" dirty="0"/>
            <a:t>Regional Safety &amp; Health Manager, Cintas</a:t>
          </a:r>
          <a:endParaRPr lang="en-U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"/>
            </a:rPr>
            <a:t>Renoufm@Cintas.com</a:t>
          </a:r>
          <a:r>
            <a:rPr lang="en-US" sz="2000" kern="1200" dirty="0"/>
            <a:t>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E-mail For Region 1 VPPPA</a:t>
          </a: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2"/>
            </a:rPr>
            <a:t>reg1vpppa@gmail.com</a:t>
          </a:r>
          <a:endParaRPr lang="en-US" sz="2000" kern="1200" dirty="0"/>
        </a:p>
      </dsp:txBody>
      <dsp:txXfrm>
        <a:off x="51" y="1697386"/>
        <a:ext cx="4913783" cy="2626965"/>
      </dsp:txXfrm>
    </dsp:sp>
    <dsp:sp modelId="{8BF5670B-7EAD-4E90-9582-AFDC6B83392A}">
      <dsp:nvSpPr>
        <dsp:cNvPr id="0" name=""/>
        <dsp:cNvSpPr/>
      </dsp:nvSpPr>
      <dsp:spPr>
        <a:xfrm>
          <a:off x="5601764" y="26986"/>
          <a:ext cx="4913783" cy="1670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1" u="sng" kern="1200" dirty="0"/>
            <a:t>Goals</a:t>
          </a:r>
          <a:r>
            <a:rPr lang="en-US" sz="2400" b="0" i="1" u="sng" kern="1200" dirty="0"/>
            <a:t>:</a:t>
          </a:r>
          <a:endParaRPr lang="en-US" sz="2400" b="0" i="1" kern="1200" dirty="0"/>
        </a:p>
      </dsp:txBody>
      <dsp:txXfrm>
        <a:off x="5601764" y="26986"/>
        <a:ext cx="4913783" cy="1670400"/>
      </dsp:txXfrm>
    </dsp:sp>
    <dsp:sp modelId="{86D961E6-2FA9-4BFB-92C5-96D1C1356FA2}">
      <dsp:nvSpPr>
        <dsp:cNvPr id="0" name=""/>
        <dsp:cNvSpPr/>
      </dsp:nvSpPr>
      <dsp:spPr>
        <a:xfrm>
          <a:off x="5601764" y="1697386"/>
          <a:ext cx="4913783" cy="26269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Share &amp; Inform: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kern="1200" dirty="0"/>
            <a:t>Regional happenings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kern="1200" dirty="0"/>
            <a:t>Mentoring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kern="1200" dirty="0"/>
            <a:t>Board elections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kern="1200" dirty="0"/>
            <a:t>Conferences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400" kern="1200" dirty="0"/>
            <a:t>Scholarships</a:t>
          </a:r>
        </a:p>
      </dsp:txBody>
      <dsp:txXfrm>
        <a:off x="5601764" y="1697386"/>
        <a:ext cx="4913783" cy="2626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7740-AC88-48F5-9960-1AB4A76CFB4E}">
      <dsp:nvSpPr>
        <dsp:cNvPr id="0" name=""/>
        <dsp:cNvSpPr/>
      </dsp:nvSpPr>
      <dsp:spPr>
        <a:xfrm>
          <a:off x="5255" y="444057"/>
          <a:ext cx="2943739" cy="34632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648CB-BC33-4640-8050-8AAAD9B1C40D}">
      <dsp:nvSpPr>
        <dsp:cNvPr id="0" name=""/>
        <dsp:cNvSpPr/>
      </dsp:nvSpPr>
      <dsp:spPr>
        <a:xfrm>
          <a:off x="152442" y="582586"/>
          <a:ext cx="2649365" cy="225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3A620-17CC-4FBE-BD80-494E1D8A572B}">
      <dsp:nvSpPr>
        <dsp:cNvPr id="0" name=""/>
        <dsp:cNvSpPr/>
      </dsp:nvSpPr>
      <dsp:spPr>
        <a:xfrm>
          <a:off x="152442" y="3180031"/>
          <a:ext cx="2649365" cy="588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Constant Contact</a:t>
          </a:r>
        </a:p>
      </dsp:txBody>
      <dsp:txXfrm>
        <a:off x="152442" y="3180031"/>
        <a:ext cx="2649365" cy="588720"/>
      </dsp:txXfrm>
    </dsp:sp>
    <dsp:sp modelId="{39033F42-CE32-450B-842F-478EAF3A49D9}">
      <dsp:nvSpPr>
        <dsp:cNvPr id="0" name=""/>
        <dsp:cNvSpPr/>
      </dsp:nvSpPr>
      <dsp:spPr>
        <a:xfrm>
          <a:off x="152442" y="2833681"/>
          <a:ext cx="2649365" cy="3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E-mail</a:t>
          </a:r>
        </a:p>
      </dsp:txBody>
      <dsp:txXfrm>
        <a:off x="152442" y="2833681"/>
        <a:ext cx="2649365" cy="346350"/>
      </dsp:txXfrm>
    </dsp:sp>
    <dsp:sp modelId="{2AC4BB2F-60E0-4FC1-B019-C04AE9917B9F}">
      <dsp:nvSpPr>
        <dsp:cNvPr id="0" name=""/>
        <dsp:cNvSpPr/>
      </dsp:nvSpPr>
      <dsp:spPr>
        <a:xfrm>
          <a:off x="3785930" y="444057"/>
          <a:ext cx="2943739" cy="34632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D633C-1D74-4FFC-A491-3A6947336E1F}">
      <dsp:nvSpPr>
        <dsp:cNvPr id="0" name=""/>
        <dsp:cNvSpPr/>
      </dsp:nvSpPr>
      <dsp:spPr>
        <a:xfrm>
          <a:off x="3933117" y="582586"/>
          <a:ext cx="2649365" cy="22510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792F-A1F7-4C56-BB99-888E2151525A}">
      <dsp:nvSpPr>
        <dsp:cNvPr id="0" name=""/>
        <dsp:cNvSpPr/>
      </dsp:nvSpPr>
      <dsp:spPr>
        <a:xfrm>
          <a:off x="3933117" y="3180031"/>
          <a:ext cx="2649365" cy="588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www.vppregion1.com</a:t>
          </a:r>
          <a:endParaRPr lang="en-US" sz="1600" kern="1200" dirty="0"/>
        </a:p>
      </dsp:txBody>
      <dsp:txXfrm>
        <a:off x="3933117" y="3180031"/>
        <a:ext cx="2649365" cy="588720"/>
      </dsp:txXfrm>
    </dsp:sp>
    <dsp:sp modelId="{3DD66A51-A530-4F50-9F8C-3EC099391450}">
      <dsp:nvSpPr>
        <dsp:cNvPr id="0" name=""/>
        <dsp:cNvSpPr/>
      </dsp:nvSpPr>
      <dsp:spPr>
        <a:xfrm>
          <a:off x="3933117" y="2833681"/>
          <a:ext cx="2649365" cy="3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Webpage</a:t>
          </a:r>
        </a:p>
      </dsp:txBody>
      <dsp:txXfrm>
        <a:off x="3933117" y="2833681"/>
        <a:ext cx="2649365" cy="346350"/>
      </dsp:txXfrm>
    </dsp:sp>
    <dsp:sp modelId="{D344DCFA-7BA9-4144-B3EF-2F034A5DE87B}">
      <dsp:nvSpPr>
        <dsp:cNvPr id="0" name=""/>
        <dsp:cNvSpPr/>
      </dsp:nvSpPr>
      <dsp:spPr>
        <a:xfrm>
          <a:off x="7566604" y="444057"/>
          <a:ext cx="2943739" cy="3463223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F04C-3CD5-4749-A4CE-4B5CFE7056E1}">
      <dsp:nvSpPr>
        <dsp:cNvPr id="0" name=""/>
        <dsp:cNvSpPr/>
      </dsp:nvSpPr>
      <dsp:spPr>
        <a:xfrm>
          <a:off x="7713791" y="582586"/>
          <a:ext cx="2649365" cy="225109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852B6-82C3-4363-8843-E77F933D86FB}">
      <dsp:nvSpPr>
        <dsp:cNvPr id="0" name=""/>
        <dsp:cNvSpPr/>
      </dsp:nvSpPr>
      <dsp:spPr>
        <a:xfrm>
          <a:off x="7713791" y="3180031"/>
          <a:ext cx="2649365" cy="588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LinkedIn,  Facebook,  Instagram, Twitter</a:t>
          </a:r>
        </a:p>
      </dsp:txBody>
      <dsp:txXfrm>
        <a:off x="7713791" y="3180031"/>
        <a:ext cx="2649365" cy="588720"/>
      </dsp:txXfrm>
    </dsp:sp>
    <dsp:sp modelId="{CEFC6DE4-8586-4241-9BDE-2DCD654A19B4}">
      <dsp:nvSpPr>
        <dsp:cNvPr id="0" name=""/>
        <dsp:cNvSpPr/>
      </dsp:nvSpPr>
      <dsp:spPr>
        <a:xfrm>
          <a:off x="7713791" y="2833681"/>
          <a:ext cx="2649365" cy="3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Media</a:t>
          </a:r>
        </a:p>
      </dsp:txBody>
      <dsp:txXfrm>
        <a:off x="7713791" y="2833681"/>
        <a:ext cx="2649365" cy="34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0.66667</cdr:y>
    </cdr:from>
    <cdr:to>
      <cdr:x>0.95625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4CFBE0-6F36-4CF8-8F12-7B71DEC82861}"/>
            </a:ext>
          </a:extLst>
        </cdr:cNvPr>
        <cdr:cNvSpPr txBox="1"/>
      </cdr:nvSpPr>
      <cdr:spPr>
        <a:xfrm xmlns:a="http://schemas.openxmlformats.org/drawingml/2006/main">
          <a:off x="3048000" y="1828800"/>
          <a:ext cx="13239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0.75976</cdr:x>
      <cdr:y>0.43979</cdr:y>
    </cdr:from>
    <cdr:to>
      <cdr:x>0.95976</cdr:x>
      <cdr:y>0.52312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9D38B35-3D20-4994-B978-CD433A589F19}"/>
            </a:ext>
          </a:extLst>
        </cdr:cNvPr>
        <cdr:cNvSpPr txBox="1"/>
      </cdr:nvSpPr>
      <cdr:spPr>
        <a:xfrm xmlns:a="http://schemas.openxmlformats.org/drawingml/2006/main">
          <a:off x="3473618" y="1206429"/>
          <a:ext cx="914400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45  VPP</a:t>
          </a:r>
          <a:r>
            <a:rPr lang="en-US" sz="1100" b="1" baseline="0" dirty="0"/>
            <a:t> Sites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3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3" y="0"/>
            <a:ext cx="3006884" cy="463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06663819-4944-4E1E-9470-D28CAE8FC244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54113"/>
            <a:ext cx="5541963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444861"/>
            <a:ext cx="5551170" cy="363670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06884" cy="46340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3" y="8772669"/>
            <a:ext cx="3006884" cy="46340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2CDDEE63-7B0B-48BB-A732-88B74AA2F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EE63-7B0B-48BB-A732-88B74AA2F5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EE63-7B0B-48BB-A732-88B74AA2F5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9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EE63-7B0B-48BB-A732-88B74AA2F5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4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772669"/>
            <a:ext cx="6938963" cy="463407"/>
          </a:xfrm>
        </p:spPr>
        <p:txBody>
          <a:bodyPr/>
          <a:lstStyle/>
          <a:p>
            <a:r>
              <a:rPr lang="en-US" dirty="0"/>
              <a:t>Unrestricted Content</a:t>
            </a:r>
          </a:p>
          <a:p>
            <a:r>
              <a:rPr lang="en-US" dirty="0"/>
              <a:t>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7E017-6D4F-40D7-AE19-7C9585B69F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3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974" indent="-288836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5344" indent="-231069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7482" indent="-231069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9620" indent="-231069" defTabSz="9290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1758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895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6033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8171" indent="-231069" defTabSz="929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7FE324-194B-4BD6-BD8D-F2DEEB087F1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95325"/>
            <a:ext cx="6213475" cy="3495675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803" y="4424016"/>
            <a:ext cx="5085360" cy="41931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0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DDF7-1718-42C5-90C9-F92267F5F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5D08-FDE1-4FD7-A513-430B5E5F6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31C59-1742-43BA-9FE0-202A3E48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62E5-04D7-44A9-A779-179DE04B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4E6DF-5D25-45FD-80B6-BFA628B0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1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DB28-A731-4E92-AC23-75BCDDA1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833F5-07DF-4328-93D9-E8D6E1BE5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1AAD9-6903-4332-8438-5E2DD8B1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47C9-6011-490F-8A61-066A33D0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BADE7-D48B-4461-8E2D-5FE96826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1A71E-84A2-46FF-A37C-69438E773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B2029-B82B-44DD-9F44-6C2D46C4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F5895-604C-489E-877B-C8776F4C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BC746-6D10-4930-BAB3-F22F5421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4EFAD-9D83-4852-A616-AFBC7CD6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B8BB-4628-4BE7-BADC-F6C0155B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05FE-4E22-49A1-A78E-BC6D0CE0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A1DC-476D-49D8-9E94-105BC220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73FF-B623-40E1-86B7-D2769B90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1F263-1A1E-4A5E-B619-9C442704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3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7BA9-D4E4-4FB7-8B66-F490E58E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F3A-E068-4368-A07C-C757B72F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54BEB-6CFB-409E-8458-F2377DDC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2858-5034-4298-8E2B-C2EF5FAF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AF8CA-1565-4E73-9979-C8A6E7B3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9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9393-ABA1-4709-B4D4-FA958227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D129-77EF-4B23-BD1B-857134089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BC4D3-CAD7-4934-A942-28CDD7CF6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530-86E0-4A7E-991A-7F6F1137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4FE1-9603-4C31-AF7A-F62EB2A7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A84CA-09F0-4AF8-8E40-B5AAB617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F42B-58F4-4F98-B4E2-2CF092A7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094E-1D9D-4EE3-B1FF-A43EC12D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EDC32-6691-4D20-9BAE-BACC0AEF8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FCB55-1A17-4D84-AF11-9DD8B5C99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E6AD2-9B2A-48A9-9469-74D28F689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53254-E29D-4B9C-8F8C-4E9D02E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AB4C4-AF44-4CC7-946F-7C38711A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5E24C-8F6A-4F7C-AE8F-54DBB253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3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7605-BD59-4983-B8FC-C24E0E33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F42AB-C61B-4366-80D0-729C77CF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6617-948C-474D-8C20-F5398D76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C0E8A-53D4-4A90-9B53-48E4205C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685FC-AA51-4FAA-85B2-2FDC4DB3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A44F5-E0F9-4912-9E1B-1E4043E5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74C5-D194-46F9-B75C-AB59B955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4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8371-417B-41CC-814B-B0907BA0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C407-C18B-4353-AF72-9ABC3270F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12335-0751-413B-836D-687C3630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9D68A-5FEF-46BC-9127-E4183B16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2805B-DCE9-40CE-9E30-1DF6B718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13EA4-0E91-4CBC-9E73-B5A29855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0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29D7-709E-4DAD-9C99-26A6EDC2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53F00-2DF7-4B71-81EF-FBEADD3BB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D49B3-BAE3-4762-9EFA-4AD9A11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CD753-6E08-4ABE-A018-1DFABE33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AD7A7-7B51-4962-BC10-A446062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CE89E-15FF-4D02-BAF6-503F77EB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5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BECFDB-A754-4ACE-ABD6-7FEFC2B4A13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14B9E"/>
          </a:solidFill>
          <a:ln>
            <a:solidFill>
              <a:srgbClr val="114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114B9E"/>
                </a:solidFill>
              </a:ln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90BD-51BB-4203-8FA1-4608BDE0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19B30-6FBE-4E81-9206-7013BFA7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54BD2-DB23-48EC-96BC-7CF88F78F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CE30-8897-4F5B-879C-437F247E058E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352E-BCB9-4469-BD5D-C2961FD11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E3E9D-3A80-4D81-B0AC-D1CDB4999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E9FD-130E-42D8-B433-F0F6FE80EE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C8EFB2-7E68-4A2D-B6BD-590287204D08}"/>
              </a:ext>
            </a:extLst>
          </p:cNvPr>
          <p:cNvSpPr/>
          <p:nvPr userDrawn="1"/>
        </p:nvSpPr>
        <p:spPr>
          <a:xfrm>
            <a:off x="10958804" y="5695951"/>
            <a:ext cx="1233196" cy="11620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F9F8652-D147-49C4-8B32-A1104CDC8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11000792" y="5825415"/>
            <a:ext cx="1191208" cy="78882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82FF759-2486-408F-BAE3-8074F7A9B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25"/>
          <a:stretch/>
        </p:blipFill>
        <p:spPr>
          <a:xfrm>
            <a:off x="3872204" y="6384540"/>
            <a:ext cx="41148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twerdy@collin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pppa.org/membership/mentoring/" TargetMode="External"/><Relationship Id="rId4" Type="http://schemas.openxmlformats.org/officeDocument/2006/relationships/hyperlink" Target="mailto:Sullivan.Brian@dol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ppregion1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arl.hayden@vermont.gov" TargetMode="External"/><Relationship Id="rId2" Type="http://schemas.openxmlformats.org/officeDocument/2006/relationships/hyperlink" Target="mailto:dan.whipple@vermont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806E0-99B1-432E-B0B1-0EE50F8FA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695" y="4567806"/>
            <a:ext cx="4933230" cy="1011510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Angsana New" panose="020B0502040204020203" pitchFamily="18" charset="-34"/>
              </a:rPr>
            </a:br>
            <a:r>
              <a:rPr lang="en-US" sz="4000" b="1" dirty="0">
                <a:cs typeface="Angsana New" panose="020B0502040204020203" pitchFamily="18" charset="-34"/>
              </a:rPr>
              <a:t>Annual Meeting of the Membership</a:t>
            </a:r>
            <a:br>
              <a:rPr lang="en-US" sz="4000" b="1" dirty="0">
                <a:cs typeface="Angsana New" panose="020B0502040204020203" pitchFamily="18" charset="-34"/>
              </a:rPr>
            </a:br>
            <a:r>
              <a:rPr lang="en-US" sz="4000" b="1" dirty="0">
                <a:cs typeface="Angsana New" panose="020B0502040204020203" pitchFamily="18" charset="-34"/>
              </a:rPr>
              <a:t>at </a:t>
            </a:r>
            <a:br>
              <a:rPr lang="en-US" sz="4000" b="1" dirty="0">
                <a:cs typeface="Angsana New" panose="020B0502040204020203" pitchFamily="18" charset="-34"/>
              </a:rPr>
            </a:br>
            <a:r>
              <a:rPr lang="en-US" sz="4000" b="1" dirty="0">
                <a:cs typeface="Angsana New" panose="020B0502040204020203" pitchFamily="18" charset="-34"/>
              </a:rPr>
              <a:t>Killington Resort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EEBEA-BF65-462F-A366-74933DEE8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105" y="5755831"/>
            <a:ext cx="4330262" cy="683284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June 21, 2022</a:t>
            </a:r>
          </a:p>
        </p:txBody>
      </p:sp>
      <p:cxnSp>
        <p:nvCxnSpPr>
          <p:cNvPr id="19" name="Straight Connector 18" hidden="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84E8384-1226-4D0B-9D07-E1C2EC1B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8" y="276836"/>
            <a:ext cx="8671737" cy="6233971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2BD344-79C1-441A-9785-698178A8BD80}"/>
              </a:ext>
            </a:extLst>
          </p:cNvPr>
          <p:cNvCxnSpPr/>
          <p:nvPr/>
        </p:nvCxnSpPr>
        <p:spPr>
          <a:xfrm flipH="1">
            <a:off x="9125571" y="5579316"/>
            <a:ext cx="1810138" cy="0"/>
          </a:xfrm>
          <a:prstGeom prst="line">
            <a:avLst/>
          </a:prstGeom>
          <a:ln w="38100">
            <a:solidFill>
              <a:srgbClr val="EE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9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73DF-AFF7-4579-9A93-73CA6175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B80525-1BC0-409F-B3CB-FEC8F0B67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166" y="1433739"/>
            <a:ext cx="8853668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99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E74B2-A226-458C-991F-2DF0AE09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Feedback?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54C0D-6D43-4CF0-8284-FD0D4C1A9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Reach out to Melissa Renouf</a:t>
            </a:r>
          </a:p>
          <a:p>
            <a:r>
              <a:rPr lang="en-US" i="1" dirty="0"/>
              <a:t>Renoufm@cintas.com</a:t>
            </a:r>
          </a:p>
        </p:txBody>
      </p:sp>
      <p:pic>
        <p:nvPicPr>
          <p:cNvPr id="7" name="Graphic 6" descr="Customer review with solid fill">
            <a:extLst>
              <a:ext uri="{FF2B5EF4-FFF2-40B4-BE49-F238E27FC236}">
                <a16:creationId xmlns:a16="http://schemas.microsoft.com/office/drawing/2014/main" id="{B381F31D-3776-4B14-A38E-1DE8419C4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1075" y="404813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Membership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005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Jaime Harper, Raytheon Missiles &amp; Defense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Membership Goal = 100% of Region 1 VPP Sites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Member Benefits: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Symposium/Conference Discounts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Leader Magazine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Special Regional Events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Best Practice Sharing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005"/>
            <a:ext cx="10515600" cy="497199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01E9FC-1813-43E2-BADC-28565A0E6460}"/>
              </a:ext>
            </a:extLst>
          </p:cNvPr>
          <p:cNvGraphicFramePr>
            <a:graphicFrameLocks/>
          </p:cNvGraphicFramePr>
          <p:nvPr/>
        </p:nvGraphicFramePr>
        <p:xfrm>
          <a:off x="6696075" y="1096583"/>
          <a:ext cx="5327759" cy="382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B9F46A8-EC6C-419A-85FF-40457DD53061}"/>
              </a:ext>
            </a:extLst>
          </p:cNvPr>
          <p:cNvGraphicFramePr>
            <a:graphicFrameLocks/>
          </p:cNvGraphicFramePr>
          <p:nvPr/>
        </p:nvGraphicFramePr>
        <p:xfrm>
          <a:off x="178676" y="1096582"/>
          <a:ext cx="5917324" cy="382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D310E2-71F5-43FA-88F5-8AA6B3ECAB17}"/>
              </a:ext>
            </a:extLst>
          </p:cNvPr>
          <p:cNvSpPr txBox="1"/>
          <p:nvPr/>
        </p:nvSpPr>
        <p:spPr>
          <a:xfrm>
            <a:off x="1647497" y="219885"/>
            <a:ext cx="8366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Membership Committee Update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9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Mentoring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5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Matt Twerdy, </a:t>
            </a:r>
            <a:r>
              <a:rPr lang="en-US" dirty="0"/>
              <a:t>Collins Aerospace - Windsor Locks, Connecticut</a:t>
            </a:r>
          </a:p>
          <a:p>
            <a:endParaRPr lang="en-US" sz="900" dirty="0"/>
          </a:p>
          <a:p>
            <a:r>
              <a:rPr lang="en-US" dirty="0"/>
              <a:t>​VPPPA members share their success to make workplaces safer across the globe</a:t>
            </a:r>
          </a:p>
          <a:p>
            <a:r>
              <a:rPr lang="en-US" dirty="0"/>
              <a:t>Mentoring program pairs sites with sites that are just starting their VPP journey, need additional program guidance, or are looking to improve best practices at their facilities.</a:t>
            </a:r>
          </a:p>
        </p:txBody>
      </p:sp>
    </p:spTree>
    <p:extLst>
      <p:ext uri="{BB962C8B-B14F-4D97-AF65-F5344CB8AC3E}">
        <p14:creationId xmlns:p14="http://schemas.microsoft.com/office/powerpoint/2010/main" val="376215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Mentoring 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0961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Mentors have been through the VPP audit process several times and are committed to helping other VPPPA members achieve excellence. </a:t>
            </a:r>
          </a:p>
          <a:p>
            <a:endParaRPr lang="en-US" altLang="en-US" dirty="0"/>
          </a:p>
          <a:p>
            <a:r>
              <a:rPr lang="en-US" altLang="en-US" dirty="0"/>
              <a:t>Mentors often understand challenges that are unique to a site’s specific situation. </a:t>
            </a:r>
          </a:p>
          <a:p>
            <a:endParaRPr lang="en-US" altLang="en-US" dirty="0"/>
          </a:p>
          <a:p>
            <a:r>
              <a:rPr lang="en-US" altLang="en-US" dirty="0"/>
              <a:t>This is a unique opportunity to get hands-on guidance from a seasoned professional who has been in the exact same position.</a:t>
            </a:r>
          </a:p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5BAC-5833-4ABE-831A-C947E79D82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8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8008" y="1690688"/>
          <a:ext cx="98919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88">
                  <a:extLst>
                    <a:ext uri="{9D8B030D-6E8A-4147-A177-3AD203B41FA5}">
                      <a16:colId xmlns:a16="http://schemas.microsoft.com/office/drawing/2014/main" val="3623160214"/>
                    </a:ext>
                  </a:extLst>
                </a:gridCol>
                <a:gridCol w="5353319">
                  <a:extLst>
                    <a:ext uri="{9D8B030D-6E8A-4147-A177-3AD203B41FA5}">
                      <a16:colId xmlns:a16="http://schemas.microsoft.com/office/drawing/2014/main" val="874615540"/>
                    </a:ext>
                  </a:extLst>
                </a:gridCol>
                <a:gridCol w="1710043">
                  <a:extLst>
                    <a:ext uri="{9D8B030D-6E8A-4147-A177-3AD203B41FA5}">
                      <a16:colId xmlns:a16="http://schemas.microsoft.com/office/drawing/2014/main" val="569139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Mentor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Mentee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144295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dirty="0"/>
                        <a:t>Collins Aerospace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i="0" dirty="0"/>
                        <a:t>Berkshire Power Company, LLC-Agawam, 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357793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dirty="0"/>
                        <a:t>Cianbro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i="0" dirty="0"/>
                        <a:t>MAS Building and Bridge, Inc., Norfolk, 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352386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dirty="0"/>
                        <a:t>OSHA/Collins Aerospace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Methuen Construction – </a:t>
                      </a:r>
                      <a:r>
                        <a:rPr lang="en-US" sz="2000" i="1" dirty="0"/>
                        <a:t> Plaistow, NH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  - Application submitted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8811285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Current Mentor Status</a:t>
            </a:r>
          </a:p>
        </p:txBody>
      </p:sp>
    </p:spTree>
    <p:extLst>
      <p:ext uri="{BB962C8B-B14F-4D97-AF65-F5344CB8AC3E}">
        <p14:creationId xmlns:p14="http://schemas.microsoft.com/office/powerpoint/2010/main" val="392878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Region I Mentoring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Matthew J. Twerdy, SGE, CSP, CHMM – Director EH&amp;S</a:t>
            </a:r>
          </a:p>
          <a:p>
            <a:pPr marL="0" indent="0" algn="ctr">
              <a:buNone/>
            </a:pPr>
            <a:r>
              <a:rPr lang="en-US" dirty="0"/>
              <a:t>Collins Aerospace – Windsor Locks, CT</a:t>
            </a:r>
          </a:p>
          <a:p>
            <a:pPr marL="0" indent="0" algn="ctr">
              <a:buNone/>
            </a:pPr>
            <a:r>
              <a:rPr lang="en-US" dirty="0"/>
              <a:t>	e-mail:  </a:t>
            </a:r>
            <a:r>
              <a:rPr lang="en-US" dirty="0">
                <a:hlinkClick r:id="rId3"/>
              </a:rPr>
              <a:t>matthew.twerdy@collins.com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Brian Sullivan – Region I VPP Coordinator</a:t>
            </a:r>
          </a:p>
          <a:p>
            <a:pPr marL="0" indent="0" algn="ctr">
              <a:buNone/>
            </a:pPr>
            <a:r>
              <a:rPr lang="en-US" dirty="0"/>
              <a:t>US Dept. of Labor – OSHA</a:t>
            </a:r>
          </a:p>
          <a:p>
            <a:pPr marL="0" indent="0" algn="ctr">
              <a:buNone/>
            </a:pPr>
            <a:r>
              <a:rPr lang="en-US" dirty="0"/>
              <a:t>	e-mail:   </a:t>
            </a:r>
            <a:r>
              <a:rPr lang="fi-FI" dirty="0">
                <a:hlinkClick r:id="rId4"/>
              </a:rPr>
              <a:t>Sullivan.Brian@dol.gov</a:t>
            </a:r>
            <a:endParaRPr lang="fi-FI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dirty="0"/>
              <a:t>Complete the National VPPPA “</a:t>
            </a:r>
            <a:r>
              <a:rPr lang="en-US" sz="2200" dirty="0">
                <a:hlinkClick r:id="rId5"/>
              </a:rPr>
              <a:t>Volunteer as a Mentor </a:t>
            </a:r>
            <a:r>
              <a:rPr lang="en-US" sz="2200" dirty="0"/>
              <a:t>” or “</a:t>
            </a:r>
            <a:r>
              <a:rPr lang="en-US" sz="2200" dirty="0">
                <a:hlinkClick r:id="rId5"/>
              </a:rPr>
              <a:t>Request a Mentor</a:t>
            </a:r>
            <a:r>
              <a:rPr lang="en-US" sz="2200" dirty="0"/>
              <a:t>” form</a:t>
            </a:r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5BAC-5833-4ABE-831A-C947E79D82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Awards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893"/>
            <a:ext cx="10515600" cy="541585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Paul Ludington</a:t>
            </a:r>
            <a:r>
              <a:rPr lang="en-US" dirty="0"/>
              <a:t>, Millstone Nuclear Power Station Waterford, CT</a:t>
            </a:r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3 Scholarships Available: </a:t>
            </a:r>
            <a:r>
              <a:rPr lang="en-US" i="1" dirty="0"/>
              <a:t>All are worth $1,000.00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Eric Bartsch Memorial Safety &amp; Health Scholarship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Caswell Plante Academic Excellence Scholarship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Joseph Gervais Memorial Community Service Scholarship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Info and applications will be up on website: </a:t>
            </a:r>
            <a:r>
              <a:rPr lang="en-US" dirty="0">
                <a:hlinkClick r:id="rId2"/>
              </a:rPr>
              <a:t>www.vppregion1.com</a:t>
            </a:r>
            <a:r>
              <a:rPr lang="en-US" dirty="0"/>
              <a:t> when the announcements go out on social media.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Application due dates and dates winners will be announced will be on the applications, website, and on social media.</a:t>
            </a:r>
          </a:p>
        </p:txBody>
      </p:sp>
    </p:spTree>
    <p:extLst>
      <p:ext uri="{BB962C8B-B14F-4D97-AF65-F5344CB8AC3E}">
        <p14:creationId xmlns:p14="http://schemas.microsoft.com/office/powerpoint/2010/main" val="428357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404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By-Laws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146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Karen Girardin, </a:t>
            </a:r>
            <a:r>
              <a:rPr lang="en-US" dirty="0"/>
              <a:t>Chapter Chair, L.L.Bean, Inc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changes at this time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5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6A3C-7B2F-4BBF-96A8-F54EE8CF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543"/>
            <a:ext cx="9144000" cy="680557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25CB2-2FAC-42C1-ACAF-9511085ED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770" y="665421"/>
            <a:ext cx="5756695" cy="570975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Introductions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Chair’s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Secretary’s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Treasurer’s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Committee Reports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Nominating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Communications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Labor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Membership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Mentoring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Awards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By-Laws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Labor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Vermont State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OSHA Region 1 Update</a:t>
            </a:r>
          </a:p>
          <a:p>
            <a:pPr lvl="1"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08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Labor &amp; Management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580"/>
            <a:ext cx="10515600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Bruce Gove</a:t>
            </a:r>
            <a:r>
              <a:rPr lang="en-US" dirty="0"/>
              <a:t>, Collins Aerospace Systems RTX, Windsor Locks, CT</a:t>
            </a:r>
          </a:p>
          <a:p>
            <a:pPr marL="457200" lvl="1" indent="0">
              <a:buNone/>
            </a:pPr>
            <a:r>
              <a:rPr lang="en-US" dirty="0"/>
              <a:t>		        Local 743 District 26 – IAMAW</a:t>
            </a:r>
          </a:p>
          <a:p>
            <a:pPr marL="457200" lvl="1" indent="0">
              <a:buNone/>
            </a:pPr>
            <a:r>
              <a:rPr lang="en-US" dirty="0"/>
              <a:t> Labor Summit online webcast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June 9, 2022, one year anniversary “One Hour Special”, Topic: STOP WORK-presenters Jack Griffith- National VPPPA -Labor Representative, Benjamin Heurung, West Coast Representative, Metal Trades/AFL-CIO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National LM committee will be scheduling monthly Labor Summits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Safety+ Symposium workshop “Unique role of a Union Safety Rep”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3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552" y="155701"/>
            <a:ext cx="9772896" cy="13055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Vermont OSHA Update – State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970" y="1315326"/>
            <a:ext cx="7697302" cy="4971990"/>
          </a:xfrm>
        </p:spPr>
        <p:txBody>
          <a:bodyPr>
            <a:normAutofit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Dan Whipple</a:t>
            </a:r>
            <a:r>
              <a:rPr lang="en-US" dirty="0"/>
              <a:t>, VOSHA Program Manager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dan.whipple@vermont.gov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Phone (802) 828-5084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Karl Hayden</a:t>
            </a:r>
            <a:r>
              <a:rPr lang="en-US" dirty="0"/>
              <a:t>, VPP Program Manager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karl.hayden@vermont.gov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Phone (802) 279-2240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Continuing to support the Green Mountain VPP</a:t>
            </a:r>
          </a:p>
          <a:p>
            <a:pPr marL="457200" lvl="1" indent="0">
              <a:buNone/>
            </a:pPr>
            <a:r>
              <a:rPr lang="en-US" b="1" i="1" dirty="0"/>
              <a:t>Strong Safety &amp; Health Programs = Sound Business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22396BC-1F54-4433-9067-39748A01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1691" y="2504880"/>
            <a:ext cx="3270925" cy="1848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503E4-0EC6-42F2-9FD9-C69CFEF01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81" y="2395505"/>
            <a:ext cx="2785808" cy="20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829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Active Green Mountain VPP Sites: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993" y="1338185"/>
            <a:ext cx="6546011" cy="36047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Vermont Electric Coop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Atlas Technical Consultants – Vermont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Unilever North America Ice Cream (Ben and Jerry’s – St. Albans)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Global Foundries</a:t>
            </a:r>
          </a:p>
        </p:txBody>
      </p:sp>
    </p:spTree>
    <p:extLst>
      <p:ext uri="{BB962C8B-B14F-4D97-AF65-F5344CB8AC3E}">
        <p14:creationId xmlns:p14="http://schemas.microsoft.com/office/powerpoint/2010/main" val="297099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77174"/>
            <a:ext cx="10515600" cy="53283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Any Old Business?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New Business: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Safety+ Symposium VPPPA Tuesday, Aug. 23 – Thurs. Aug. 25, 2022, in Washington, DC at the Walter E. Washington Convention Center.</a:t>
            </a:r>
          </a:p>
          <a:p>
            <a:pPr marL="457200" lvl="1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Negotiations being had with venues to plan for the Region 1 2023 Safety &amp; Health Excellence Conference &amp; Expo. Keep watch on the Region 1 website for more information.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2A6C9-8542-4244-976B-4F7939B9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53" y="704191"/>
            <a:ext cx="4126747" cy="17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3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98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Region I Conference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663"/>
            <a:ext cx="12192000" cy="5365630"/>
          </a:xfrm>
        </p:spPr>
        <p:txBody>
          <a:bodyPr numCol="2">
            <a:noAutofit/>
          </a:bodyPr>
          <a:lstStyle/>
          <a:p>
            <a:pPr marL="457200" lvl="1" indent="0">
              <a:buNone/>
            </a:pPr>
            <a:r>
              <a:rPr lang="en-US" sz="2800" dirty="0"/>
              <a:t>2005 – CT, Mystic Marriott</a:t>
            </a:r>
          </a:p>
          <a:p>
            <a:pPr marL="457200" lvl="1" indent="0">
              <a:buNone/>
            </a:pPr>
            <a:r>
              <a:rPr lang="en-US" sz="2800" dirty="0"/>
              <a:t>2006 – VT, Burlington Sheraton</a:t>
            </a:r>
          </a:p>
          <a:p>
            <a:pPr marL="457200" lvl="1" indent="0">
              <a:buNone/>
            </a:pPr>
            <a:r>
              <a:rPr lang="en-US" sz="2800" dirty="0"/>
              <a:t>2007 – CT, Mystic Marriott</a:t>
            </a:r>
          </a:p>
          <a:p>
            <a:pPr marL="457200" lvl="1" indent="0">
              <a:buNone/>
            </a:pPr>
            <a:r>
              <a:rPr lang="en-US" sz="2800" dirty="0"/>
              <a:t>2008 – RI, Newport Marriott</a:t>
            </a:r>
          </a:p>
          <a:p>
            <a:pPr marL="457200" lvl="1" indent="0">
              <a:buNone/>
            </a:pPr>
            <a:r>
              <a:rPr lang="en-US" sz="2800" dirty="0"/>
              <a:t>2009 – VT, Killington </a:t>
            </a:r>
          </a:p>
          <a:p>
            <a:pPr marL="457200" lvl="1" indent="0">
              <a:buNone/>
            </a:pPr>
            <a:r>
              <a:rPr lang="en-US" sz="2800" dirty="0"/>
              <a:t>2010 – ME, Sugarloaf</a:t>
            </a:r>
          </a:p>
          <a:p>
            <a:pPr marL="457200" lvl="1" indent="0">
              <a:buNone/>
            </a:pPr>
            <a:r>
              <a:rPr lang="en-US" sz="2800" dirty="0"/>
              <a:t>2011 – MA, Ocean Edge, Cape Cod</a:t>
            </a:r>
          </a:p>
          <a:p>
            <a:pPr marL="457200" lvl="1" indent="0">
              <a:buNone/>
            </a:pPr>
            <a:r>
              <a:rPr lang="en-US" sz="2800" dirty="0"/>
              <a:t>2012 – VT, Killington</a:t>
            </a:r>
          </a:p>
          <a:p>
            <a:pPr marL="457200" lvl="1" indent="0">
              <a:buNone/>
            </a:pPr>
            <a:r>
              <a:rPr lang="en-US" sz="2800" dirty="0"/>
              <a:t>2013 – MA, Ocean Edge, Cape Cod</a:t>
            </a:r>
          </a:p>
          <a:p>
            <a:pPr marL="457200" lvl="1" indent="0">
              <a:buNone/>
            </a:pPr>
            <a:r>
              <a:rPr lang="en-US" sz="2800" dirty="0"/>
              <a:t>2014 – ME, Inn by the Bay, Portland</a:t>
            </a:r>
          </a:p>
          <a:p>
            <a:pPr marL="457200" lvl="1" indent="0">
              <a:buNone/>
            </a:pPr>
            <a:r>
              <a:rPr lang="en-US" sz="2800" dirty="0"/>
              <a:t>2015 – MA, Sea Crest, N. Falmouth</a:t>
            </a:r>
          </a:p>
          <a:p>
            <a:pPr marL="457200" lvl="1" indent="0">
              <a:buNone/>
            </a:pPr>
            <a:r>
              <a:rPr lang="en-US" sz="2800" dirty="0"/>
              <a:t>2016 – NH, Radisson, Manchester</a:t>
            </a:r>
          </a:p>
          <a:p>
            <a:pPr marL="457200" lvl="1" indent="0">
              <a:buNone/>
            </a:pPr>
            <a:r>
              <a:rPr lang="en-US" sz="2800" dirty="0"/>
              <a:t>2017 – VT, Killington</a:t>
            </a:r>
          </a:p>
          <a:p>
            <a:pPr marL="457200" lvl="1" indent="0">
              <a:buNone/>
            </a:pPr>
            <a:r>
              <a:rPr lang="en-US" sz="2800" dirty="0"/>
              <a:t>2018 – MA, Sea Crest, N. Falmouth</a:t>
            </a:r>
          </a:p>
          <a:p>
            <a:pPr marL="457200" lvl="1" indent="0">
              <a:buNone/>
            </a:pPr>
            <a:r>
              <a:rPr lang="en-US" sz="2800" dirty="0"/>
              <a:t>2019 – ME, Inn by the Bay, Portland</a:t>
            </a:r>
          </a:p>
          <a:p>
            <a:pPr marL="457200" lvl="1" indent="0">
              <a:buNone/>
            </a:pPr>
            <a:r>
              <a:rPr lang="en-US" sz="2800" dirty="0"/>
              <a:t>2020 – VT, Killington - CANCELLED</a:t>
            </a:r>
          </a:p>
          <a:p>
            <a:pPr marL="457200" lvl="1" indent="0">
              <a:buNone/>
            </a:pPr>
            <a:r>
              <a:rPr lang="en-US" sz="2800" dirty="0"/>
              <a:t>2021 – VT, Killington - CANCELLED</a:t>
            </a:r>
          </a:p>
          <a:p>
            <a:pPr marL="457200" lvl="1" indent="0">
              <a:buNone/>
            </a:pPr>
            <a:r>
              <a:rPr lang="en-US" sz="2800" dirty="0"/>
              <a:t>2022 – VT, Killington</a:t>
            </a:r>
          </a:p>
          <a:p>
            <a:pPr marL="457200" lvl="1" indent="0">
              <a:buNone/>
            </a:pPr>
            <a:r>
              <a:rPr lang="en-US" sz="2800" dirty="0"/>
              <a:t>2023 – CT, ???? TBD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93D08-04A5-4657-9A3C-2ACC9A59EFEE}"/>
              </a:ext>
            </a:extLst>
          </p:cNvPr>
          <p:cNvSpPr txBox="1"/>
          <p:nvPr/>
        </p:nvSpPr>
        <p:spPr>
          <a:xfrm>
            <a:off x="9403692" y="4671116"/>
            <a:ext cx="2698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Times in each state:</a:t>
            </a:r>
          </a:p>
          <a:p>
            <a:pPr algn="ctr"/>
            <a:r>
              <a:rPr lang="en-US" dirty="0"/>
              <a:t>ME = 3	NH = 1	VT = 5</a:t>
            </a:r>
          </a:p>
          <a:p>
            <a:pPr algn="ctr"/>
            <a:r>
              <a:rPr lang="en-US" dirty="0"/>
              <a:t>MA = 4	CT = 2	RI = 1</a:t>
            </a:r>
          </a:p>
        </p:txBody>
      </p:sp>
    </p:spTree>
    <p:extLst>
      <p:ext uri="{BB962C8B-B14F-4D97-AF65-F5344CB8AC3E}">
        <p14:creationId xmlns:p14="http://schemas.microsoft.com/office/powerpoint/2010/main" val="296306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8C2160-E2E1-46EE-8FB7-F72846497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0" y="421317"/>
            <a:ext cx="6343817" cy="501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CC7D33D-0728-4F52-A984-D2AF326B1030}"/>
              </a:ext>
            </a:extLst>
          </p:cNvPr>
          <p:cNvSpPr txBox="1">
            <a:spLocks noChangeArrowheads="1"/>
          </p:cNvSpPr>
          <p:nvPr/>
        </p:nvSpPr>
        <p:spPr>
          <a:xfrm>
            <a:off x="2855167" y="1558114"/>
            <a:ext cx="6176864" cy="274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Region I, VPPPA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</a:t>
            </a:r>
            <a:r>
              <a:rPr lang="en-US" sz="3800" i="1" dirty="0"/>
              <a:t>“The Best in the Northeast!”</a:t>
            </a:r>
            <a:br>
              <a:rPr lang="en-US" sz="3800" i="1" dirty="0"/>
            </a:br>
            <a:br>
              <a:rPr lang="en-US" sz="3800" i="1" dirty="0"/>
            </a:br>
            <a:r>
              <a:rPr lang="en-US" sz="3800" b="1" i="1" dirty="0"/>
              <a:t>THANKS TO YOU!!!</a:t>
            </a:r>
          </a:p>
        </p:txBody>
      </p:sp>
    </p:spTree>
    <p:extLst>
      <p:ext uri="{BB962C8B-B14F-4D97-AF65-F5344CB8AC3E}">
        <p14:creationId xmlns:p14="http://schemas.microsoft.com/office/powerpoint/2010/main" val="264003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78BD-6707-4680-BBFC-0DFFB700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97"/>
            <a:ext cx="10515600" cy="8770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Chair’s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1CF00-A7EB-4C37-8B29-E1BDF2E7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119576"/>
            <a:ext cx="9810750" cy="4861774"/>
          </a:xfrm>
        </p:spPr>
        <p:txBody>
          <a:bodyPr>
            <a:normAutofit/>
          </a:bodyPr>
          <a:lstStyle/>
          <a:p>
            <a:r>
              <a:rPr lang="en-US" sz="3200" b="1" dirty="0"/>
              <a:t>Updates</a:t>
            </a:r>
          </a:p>
          <a:p>
            <a:endParaRPr lang="en-US" sz="3200" b="1" dirty="0"/>
          </a:p>
          <a:p>
            <a:r>
              <a:rPr lang="en-US" sz="3200" b="1" dirty="0"/>
              <a:t>Upcoming Chapter Meetings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05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Secretary’s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4"/>
            <a:ext cx="10515600" cy="4299130"/>
          </a:xfrm>
        </p:spPr>
        <p:txBody>
          <a:bodyPr/>
          <a:lstStyle/>
          <a:p>
            <a:r>
              <a:rPr lang="en-US" b="1" dirty="0"/>
              <a:t>Secretary: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OPEN POSITION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b="1" dirty="0"/>
              <a:t>KAREN GIRARDIN, </a:t>
            </a:r>
            <a:r>
              <a:rPr lang="en-US" sz="2200" dirty="0"/>
              <a:t>Chapter Chair, L.L.Bean, Inc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last Region 1 Chapter Meeting was held virtually on September 29, 2021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Chapter Meeting Minutes – </a:t>
            </a:r>
          </a:p>
        </p:txBody>
      </p:sp>
    </p:spTree>
    <p:extLst>
      <p:ext uri="{BB962C8B-B14F-4D97-AF65-F5344CB8AC3E}">
        <p14:creationId xmlns:p14="http://schemas.microsoft.com/office/powerpoint/2010/main" val="118900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02"/>
            <a:ext cx="10515600" cy="1567193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/>
              <a:t>Treasurer’s Report</a:t>
            </a:r>
            <a:br>
              <a:rPr lang="en-US" sz="3600" b="1" dirty="0"/>
            </a:br>
            <a:r>
              <a:rPr lang="en-US" sz="2800" b="1" dirty="0"/>
              <a:t>as of 6/17/2022</a:t>
            </a:r>
            <a:br>
              <a:rPr lang="en-US" sz="2800" b="1" dirty="0"/>
            </a:br>
            <a:r>
              <a:rPr lang="en-US" sz="2800" b="1" u="sng" dirty="0"/>
              <a:t>Unaudited Information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956"/>
            <a:ext cx="10515600" cy="4767954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Treasurer: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Paul Ludington</a:t>
            </a:r>
            <a:r>
              <a:rPr lang="en-US" dirty="0"/>
              <a:t>, Millstone Nuclear Power Station Waterford, CT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Assets (as of 6/17/2022)			= $</a:t>
            </a:r>
            <a:r>
              <a:rPr lang="en-US" dirty="0" err="1"/>
              <a:t>xxx,xxx.xx</a:t>
            </a:r>
            <a:endParaRPr lang="en-US" dirty="0"/>
          </a:p>
          <a:p>
            <a:pPr lvl="2"/>
            <a:r>
              <a:rPr lang="en-US" dirty="0"/>
              <a:t>Checking					= $</a:t>
            </a:r>
            <a:r>
              <a:rPr lang="en-US" dirty="0" err="1"/>
              <a:t>xxx,xxx.xx</a:t>
            </a:r>
            <a:endParaRPr lang="en-US" dirty="0"/>
          </a:p>
          <a:p>
            <a:pPr lvl="2"/>
            <a:r>
              <a:rPr lang="en-US" dirty="0"/>
              <a:t>Certificate of Deposit				= $</a:t>
            </a:r>
            <a:r>
              <a:rPr lang="en-US" dirty="0" err="1"/>
              <a:t>xx,</a:t>
            </a:r>
            <a:r>
              <a:rPr lang="en-US" err="1"/>
              <a:t>xxx</a:t>
            </a:r>
            <a:r>
              <a:rPr lang="en-US"/>
              <a:t>.xx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Expenses for future conferences continue to be incurred throughout the year.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Expenses are off-set by donations!! Please consider donating time, money, gifts in kind, facilities, no matter how big.  </a:t>
            </a:r>
            <a:r>
              <a:rPr lang="en-US" sz="2600" b="1" i="1" u="sng" dirty="0"/>
              <a:t>ALL DONATIONS MAKE A DIFFERENCE.</a:t>
            </a:r>
          </a:p>
          <a:p>
            <a:pPr marL="457200" lvl="1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HUGE THANK YOU TO ALL WHO DONATE!!</a:t>
            </a:r>
          </a:p>
        </p:txBody>
      </p:sp>
    </p:spTree>
    <p:extLst>
      <p:ext uri="{BB962C8B-B14F-4D97-AF65-F5344CB8AC3E}">
        <p14:creationId xmlns:p14="http://schemas.microsoft.com/office/powerpoint/2010/main" val="116156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46B-A2DE-4E97-B2EA-FE519317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47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Nominating Committee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FE3-9FE4-45F4-BCED-F6250B5F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989"/>
            <a:ext cx="10515600" cy="532527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Committee Chair: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Jeff Stolz</a:t>
            </a:r>
            <a:r>
              <a:rPr lang="en-US" dirty="0"/>
              <a:t>, Raytheon Missiles and Defense, Andover, MA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Annual elections to be held Wednesday, June 22, 2022 at the Region 1 Conference in Killington, VT.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BOD Positions up for elections (currently held by):</a:t>
            </a:r>
          </a:p>
          <a:p>
            <a:pPr lvl="2"/>
            <a:r>
              <a:rPr lang="en-US" dirty="0"/>
              <a:t>Vice-Chairperson (Melissia Renouf – Cintas, Fairfield, CT)</a:t>
            </a:r>
          </a:p>
          <a:p>
            <a:pPr lvl="2"/>
            <a:r>
              <a:rPr lang="en-US" dirty="0"/>
              <a:t>Secretary - Open</a:t>
            </a:r>
          </a:p>
          <a:p>
            <a:pPr lvl="2"/>
            <a:r>
              <a:rPr lang="en-US" dirty="0"/>
              <a:t>Union Rep (Bruce Gove – Collins Aerospace, Windsor Locks, CT</a:t>
            </a:r>
          </a:p>
          <a:p>
            <a:pPr marL="914400" lvl="2" indent="0">
              <a:buNone/>
            </a:pPr>
            <a:r>
              <a:rPr lang="en-US" dirty="0"/>
              <a:t>		 Local 743 District 26 – IAMAW)</a:t>
            </a:r>
          </a:p>
          <a:p>
            <a:pPr lvl="2"/>
            <a:r>
              <a:rPr lang="en-US" dirty="0"/>
              <a:t>Director-at-Large (4) </a:t>
            </a:r>
          </a:p>
          <a:p>
            <a:pPr lvl="3"/>
            <a:r>
              <a:rPr lang="en-US" dirty="0"/>
              <a:t>Jaime Harper, Raytheon Missiles &amp; Defense, Andover MA </a:t>
            </a:r>
          </a:p>
          <a:p>
            <a:pPr lvl="3"/>
            <a:r>
              <a:rPr lang="en-US" dirty="0"/>
              <a:t>Matt Twerdy, Collins Aerospace - Windsor Locks, CT</a:t>
            </a:r>
          </a:p>
          <a:p>
            <a:pPr lvl="3"/>
            <a:r>
              <a:rPr lang="en-US" dirty="0"/>
              <a:t>Open</a:t>
            </a:r>
          </a:p>
          <a:p>
            <a:pPr lvl="3"/>
            <a:r>
              <a:rPr lang="en-US" dirty="0"/>
              <a:t>Open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Vice-Chairperson, Union Rep and two Directors-at-Large are seeking reelection.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Secretary and 2 Director-at-Large positions are open.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3F124-3051-41CC-9375-FE23999BD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38" y="3108959"/>
            <a:ext cx="1850662" cy="164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78BD-6707-4680-BBFC-0DFFB700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Committee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5317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36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connect and share?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81050" y="14255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76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B4E4E-36E2-405F-A216-9E2F227F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7FE05-3708-4B34-826F-C89963898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29297" cy="3431805"/>
          </a:xfrm>
        </p:spPr>
        <p:txBody>
          <a:bodyPr/>
          <a:lstStyle/>
          <a:p>
            <a:r>
              <a:rPr lang="en-US" dirty="0"/>
              <a:t>In process of updating e-mail lists</a:t>
            </a:r>
          </a:p>
          <a:p>
            <a:r>
              <a:rPr lang="en-US" dirty="0"/>
              <a:t>Are you receiving the e-mails?</a:t>
            </a:r>
          </a:p>
          <a:p>
            <a:r>
              <a:rPr lang="en-US" dirty="0"/>
              <a:t>Do we have the correct contact from your organization?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FE0B8-D11E-4EE5-A7F9-E9F36247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2130"/>
            <a:ext cx="4562613" cy="47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nrestricted Content&#10;This document does not contain technology or technical data controlled under either the U.S. International Traffic in Arms Regulations or the U.S. Export Administration Regulations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oppins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7732F94C8BC40BB6CD7C0757AE194" ma:contentTypeVersion="12" ma:contentTypeDescription="Create a new document." ma:contentTypeScope="" ma:versionID="9c87e60ba3474f7f8dfe313c2054655d">
  <xsd:schema xmlns:xsd="http://www.w3.org/2001/XMLSchema" xmlns:xs="http://www.w3.org/2001/XMLSchema" xmlns:p="http://schemas.microsoft.com/office/2006/metadata/properties" xmlns:ns2="d0f868a6-a073-4123-930f-8fd3c40aace6" xmlns:ns3="ec2dc957-1c46-4ec6-85ff-4d5816997950" targetNamespace="http://schemas.microsoft.com/office/2006/metadata/properties" ma:root="true" ma:fieldsID="f6174ea3c27a433c9ad79a141cad69a5" ns2:_="" ns3:_="">
    <xsd:import namespace="d0f868a6-a073-4123-930f-8fd3c40aace6"/>
    <xsd:import namespace="ec2dc957-1c46-4ec6-85ff-4d5816997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868a6-a073-4123-930f-8fd3c40aa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dc957-1c46-4ec6-85ff-4d58169979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B10DA6-C6C6-44FD-8E0C-860F5B27EB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D5C994-8E02-44B5-9C94-B206D4754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868a6-a073-4123-930f-8fd3c40aace6"/>
    <ds:schemaRef ds:uri="ec2dc957-1c46-4ec6-85ff-4d58169979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37A1BB-EEC7-4194-82E4-D70D48F33B3D}">
  <ds:schemaRefs>
    <ds:schemaRef ds:uri="http://schemas.microsoft.com/office/2006/documentManagement/types"/>
    <ds:schemaRef ds:uri="http://www.w3.org/XML/1998/namespace"/>
    <ds:schemaRef ds:uri="http://purl.org/dc/elements/1.1/"/>
    <ds:schemaRef ds:uri="ec2dc957-1c46-4ec6-85ff-4d5816997950"/>
    <ds:schemaRef ds:uri="http://schemas.microsoft.com/office/infopath/2007/PartnerControls"/>
    <ds:schemaRef ds:uri="http://purl.org/dc/terms/"/>
    <ds:schemaRef ds:uri="d0f868a6-a073-4123-930f-8fd3c40aace6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1333</Words>
  <Application>Microsoft Office PowerPoint</Application>
  <PresentationFormat>Widescreen</PresentationFormat>
  <Paragraphs>229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Minion Pro</vt:lpstr>
      <vt:lpstr>Poppins</vt:lpstr>
      <vt:lpstr>Times New Roman</vt:lpstr>
      <vt:lpstr>Wingdings</vt:lpstr>
      <vt:lpstr>Office Theme</vt:lpstr>
      <vt:lpstr> Annual Meeting of the Membership at  Killington Resort</vt:lpstr>
      <vt:lpstr>Agenda</vt:lpstr>
      <vt:lpstr>Chair’s Report</vt:lpstr>
      <vt:lpstr>Secretary’s Report</vt:lpstr>
      <vt:lpstr>Treasurer’s Report as of 6/17/2022 Unaudited Information</vt:lpstr>
      <vt:lpstr>Nominating Committee Update</vt:lpstr>
      <vt:lpstr>Communications Committee</vt:lpstr>
      <vt:lpstr>How do we connect and share?</vt:lpstr>
      <vt:lpstr>E-mail Lists</vt:lpstr>
      <vt:lpstr>Website</vt:lpstr>
      <vt:lpstr>Feedback? Questions?</vt:lpstr>
      <vt:lpstr>Membership Committee Update</vt:lpstr>
      <vt:lpstr>PowerPoint Presentation</vt:lpstr>
      <vt:lpstr>Mentoring Committee Update</vt:lpstr>
      <vt:lpstr>Mentoring Program</vt:lpstr>
      <vt:lpstr>Current Mentor Status</vt:lpstr>
      <vt:lpstr>Region I Mentoring Contacts</vt:lpstr>
      <vt:lpstr>Awards Committee Update</vt:lpstr>
      <vt:lpstr>By-Laws Committee Update</vt:lpstr>
      <vt:lpstr>Labor &amp; Management Committee Update</vt:lpstr>
      <vt:lpstr>Vermont OSHA Update – State Plan</vt:lpstr>
      <vt:lpstr>Active Green Mountain VPP Sites:</vt:lpstr>
      <vt:lpstr>Other Business</vt:lpstr>
      <vt:lpstr>Region I Conference Locations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I</dc:title>
  <dc:creator>Sierra Johnson</dc:creator>
  <cp:lastModifiedBy>Karen Girardin</cp:lastModifiedBy>
  <cp:revision>61</cp:revision>
  <cp:lastPrinted>2020-02-21T13:48:03Z</cp:lastPrinted>
  <dcterms:created xsi:type="dcterms:W3CDTF">2020-02-12T12:55:43Z</dcterms:created>
  <dcterms:modified xsi:type="dcterms:W3CDTF">2022-06-29T19:55:42Z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0x010100F8F7732F94C8BC40BB6CD7C0757AE194</vt:lpwstr>
  </property>
</Properties>
</file>