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4" r:id="rId3"/>
  </p:sldMasterIdLst>
  <p:notesMasterIdLst>
    <p:notesMasterId r:id="rId13"/>
  </p:notesMasterIdLst>
  <p:handoutMasterIdLst>
    <p:handoutMasterId r:id="rId14"/>
  </p:handoutMasterIdLst>
  <p:sldIdLst>
    <p:sldId id="725" r:id="rId4"/>
    <p:sldId id="753" r:id="rId5"/>
    <p:sldId id="754" r:id="rId6"/>
    <p:sldId id="740" r:id="rId7"/>
    <p:sldId id="751" r:id="rId8"/>
    <p:sldId id="752" r:id="rId9"/>
    <p:sldId id="755" r:id="rId10"/>
    <p:sldId id="738" r:id="rId11"/>
    <p:sldId id="732" r:id="rId12"/>
  </p:sldIdLst>
  <p:sldSz cx="9144000" cy="6858000" type="screen4x3"/>
  <p:notesSz cx="6858000" cy="9236075"/>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33"/>
    <a:srgbClr val="FFFF00"/>
    <a:srgbClr val="C0C0C0"/>
    <a:srgbClr val="CCCC00"/>
    <a:srgbClr val="00CCFF"/>
    <a:srgbClr val="FFCCCC"/>
    <a:srgbClr val="FFCC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7" autoAdjust="0"/>
    <p:restoredTop sz="89017" autoAdjust="0"/>
  </p:normalViewPr>
  <p:slideViewPr>
    <p:cSldViewPr>
      <p:cViewPr varScale="1">
        <p:scale>
          <a:sx n="101" d="100"/>
          <a:sy n="101" d="100"/>
        </p:scale>
        <p:origin x="210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8" d="100"/>
          <a:sy n="58" d="100"/>
        </p:scale>
        <p:origin x="-1446" y="-8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hyperlink" Target="mailto:SGECoordinator@dol.gov"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SGECoordinator@dol.go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933E65-E90C-4A2C-BBA6-79B9BAEE59E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232A934-2830-40FF-90F3-48E34A3E29DA}">
      <dgm:prSet phldrT="[Text]"/>
      <dgm:spPr/>
      <dgm:t>
        <a:bodyPr/>
        <a:lstStyle/>
        <a:p>
          <a:endParaRPr lang="en-US" dirty="0"/>
        </a:p>
      </dgm:t>
    </dgm:pt>
    <dgm:pt modelId="{2C1F5BC4-BC0C-4483-AF86-1B52A0EC93F6}" type="parTrans" cxnId="{D132D9BC-B4FE-421F-85AD-36240CD8A26B}">
      <dgm:prSet/>
      <dgm:spPr/>
      <dgm:t>
        <a:bodyPr/>
        <a:lstStyle/>
        <a:p>
          <a:endParaRPr lang="en-US"/>
        </a:p>
      </dgm:t>
    </dgm:pt>
    <dgm:pt modelId="{A9FEB61C-D664-4B3C-9D65-967555A048B4}" type="sibTrans" cxnId="{D132D9BC-B4FE-421F-85AD-36240CD8A26B}">
      <dgm:prSet/>
      <dgm:spPr/>
      <dgm:t>
        <a:bodyPr/>
        <a:lstStyle/>
        <a:p>
          <a:endParaRPr lang="en-US"/>
        </a:p>
      </dgm:t>
    </dgm:pt>
    <dgm:pt modelId="{70713A29-F445-49BB-9BC2-9322C5AC1C9F}">
      <dgm:prSet phldrT="[Text]"/>
      <dgm:spPr/>
      <dgm:t>
        <a:bodyPr/>
        <a:lstStyle/>
        <a:p>
          <a:endParaRPr lang="en-US" dirty="0"/>
        </a:p>
      </dgm:t>
    </dgm:pt>
    <dgm:pt modelId="{C9C59651-F752-4201-AEF4-5ACFEA33C501}" type="parTrans" cxnId="{F4D9A445-B39B-48B8-8A0A-77F015361DAC}">
      <dgm:prSet/>
      <dgm:spPr/>
      <dgm:t>
        <a:bodyPr/>
        <a:lstStyle/>
        <a:p>
          <a:endParaRPr lang="en-US"/>
        </a:p>
      </dgm:t>
    </dgm:pt>
    <dgm:pt modelId="{213CD634-D7CE-44F4-ACB9-9FF07CFEFBF7}" type="sibTrans" cxnId="{F4D9A445-B39B-48B8-8A0A-77F015361DAC}">
      <dgm:prSet/>
      <dgm:spPr/>
      <dgm:t>
        <a:bodyPr/>
        <a:lstStyle/>
        <a:p>
          <a:endParaRPr lang="en-US"/>
        </a:p>
      </dgm:t>
    </dgm:pt>
    <dgm:pt modelId="{4B6AD4FF-7065-4046-9CB9-D138D58183B3}">
      <dgm:prSet phldrT="[Text]"/>
      <dgm:spPr/>
      <dgm:t>
        <a:bodyPr/>
        <a:lstStyle/>
        <a:p>
          <a:endParaRPr lang="en-US" dirty="0"/>
        </a:p>
      </dgm:t>
    </dgm:pt>
    <dgm:pt modelId="{113868C1-2C67-4E96-A486-AFE2FE457606}" type="parTrans" cxnId="{2118FA15-4918-44EF-8773-932642BFF1C6}">
      <dgm:prSet/>
      <dgm:spPr/>
      <dgm:t>
        <a:bodyPr/>
        <a:lstStyle/>
        <a:p>
          <a:endParaRPr lang="en-US"/>
        </a:p>
      </dgm:t>
    </dgm:pt>
    <dgm:pt modelId="{B57C981D-FE8E-4A84-BE77-2F8DF0EAC537}" type="sibTrans" cxnId="{2118FA15-4918-44EF-8773-932642BFF1C6}">
      <dgm:prSet/>
      <dgm:spPr/>
      <dgm:t>
        <a:bodyPr/>
        <a:lstStyle/>
        <a:p>
          <a:endParaRPr lang="en-US"/>
        </a:p>
      </dgm:t>
    </dgm:pt>
    <dgm:pt modelId="{903C51E9-17D3-47AF-BBA9-56BC55440D70}">
      <dgm:prSet phldrT="[Text]" custT="1"/>
      <dgm:spPr/>
      <dgm:t>
        <a:bodyPr/>
        <a:lstStyle/>
        <a:p>
          <a:r>
            <a:rPr lang="en-US" altLang="en-US" sz="2800" b="1" dirty="0"/>
            <a:t>-  Submit renewal application </a:t>
          </a:r>
        </a:p>
        <a:p>
          <a:r>
            <a:rPr lang="en-US" altLang="en-US" sz="2800" b="1" dirty="0"/>
            <a:t>           6 months prior to expiration date.</a:t>
          </a:r>
        </a:p>
        <a:p>
          <a:r>
            <a:rPr lang="en-US" sz="2800" b="1" dirty="0">
              <a:solidFill>
                <a:schemeClr val="tx1"/>
              </a:solidFill>
            </a:rPr>
            <a:t>-  Application Deadlines: </a:t>
          </a:r>
        </a:p>
        <a:p>
          <a:r>
            <a:rPr lang="en-US" sz="2800" b="1" dirty="0">
              <a:solidFill>
                <a:schemeClr val="tx1"/>
              </a:solidFill>
            </a:rPr>
            <a:t>           Jan 15, April 15, July 15, Oct 15  </a:t>
          </a:r>
          <a:endParaRPr lang="en-US" altLang="en-US" sz="2800" b="1" dirty="0"/>
        </a:p>
        <a:p>
          <a:r>
            <a:rPr lang="en-US" altLang="en-US" sz="1600" dirty="0"/>
            <a:t>SGE Coordinator </a:t>
          </a:r>
        </a:p>
        <a:p>
          <a:r>
            <a:rPr lang="en-US" altLang="en-US" sz="1600" dirty="0"/>
            <a:t>U.S. Department of Labor – OSHA</a:t>
          </a:r>
        </a:p>
        <a:p>
          <a:r>
            <a:rPr lang="en-US" altLang="en-US" sz="1600" dirty="0"/>
            <a:t>200 Constitution Ave., NW Rm. N-3700</a:t>
          </a:r>
        </a:p>
        <a:p>
          <a:r>
            <a:rPr lang="en-US" altLang="en-US" sz="1600" dirty="0"/>
            <a:t>Washington, DC 20210</a:t>
          </a:r>
        </a:p>
        <a:p>
          <a:r>
            <a:rPr lang="en-US" altLang="en-US" sz="1600" dirty="0"/>
            <a:t>Office: (202) 693-2213</a:t>
          </a:r>
        </a:p>
        <a:p>
          <a:r>
            <a:rPr lang="en-US" altLang="en-US" sz="1600" dirty="0"/>
            <a:t>Fax: (202) 693-1671</a:t>
          </a:r>
        </a:p>
        <a:p>
          <a:endParaRPr lang="en-US" altLang="en-US" sz="1600" u="sng" dirty="0">
            <a:hlinkClick xmlns:r="http://schemas.openxmlformats.org/officeDocument/2006/relationships" r:id="rId1"/>
          </a:endParaRPr>
        </a:p>
        <a:p>
          <a:r>
            <a:rPr lang="en-US" altLang="en-US" sz="2000" u="sng" dirty="0">
              <a:hlinkClick xmlns:r="http://schemas.openxmlformats.org/officeDocument/2006/relationships" r:id="rId1"/>
            </a:rPr>
            <a:t>SGECoordinator@dol.gov</a:t>
          </a:r>
          <a:endParaRPr lang="en-US" altLang="en-US" sz="2000" u="sng" dirty="0"/>
        </a:p>
        <a:p>
          <a:endParaRPr lang="en-US" sz="1600" dirty="0"/>
        </a:p>
      </dgm:t>
    </dgm:pt>
    <dgm:pt modelId="{CFBEF2D3-97BC-43F9-93C3-0BFAFE04A74E}" type="sibTrans" cxnId="{5145E33C-8D2F-4729-B446-D7380D0C0F73}">
      <dgm:prSet/>
      <dgm:spPr/>
      <dgm:t>
        <a:bodyPr/>
        <a:lstStyle/>
        <a:p>
          <a:endParaRPr lang="en-US"/>
        </a:p>
      </dgm:t>
    </dgm:pt>
    <dgm:pt modelId="{10941FA2-DE23-42BA-8C5F-0E5CEE10FC18}" type="parTrans" cxnId="{5145E33C-8D2F-4729-B446-D7380D0C0F73}">
      <dgm:prSet/>
      <dgm:spPr/>
      <dgm:t>
        <a:bodyPr/>
        <a:lstStyle/>
        <a:p>
          <a:endParaRPr lang="en-US"/>
        </a:p>
      </dgm:t>
    </dgm:pt>
    <dgm:pt modelId="{37FDE2C9-5834-4823-9BCF-22DAC1A83B5D}" type="pres">
      <dgm:prSet presAssocID="{C8933E65-E90C-4A2C-BBA6-79B9BAEE59E6}" presName="vert0" presStyleCnt="0">
        <dgm:presLayoutVars>
          <dgm:dir/>
          <dgm:animOne val="branch"/>
          <dgm:animLvl val="lvl"/>
        </dgm:presLayoutVars>
      </dgm:prSet>
      <dgm:spPr/>
    </dgm:pt>
    <dgm:pt modelId="{BF314D46-D758-43D5-B92E-4D36DAF5C0E8}" type="pres">
      <dgm:prSet presAssocID="{D232A934-2830-40FF-90F3-48E34A3E29DA}" presName="thickLine" presStyleLbl="alignNode1" presStyleIdx="0" presStyleCnt="1"/>
      <dgm:spPr/>
    </dgm:pt>
    <dgm:pt modelId="{0089F715-213A-410B-8494-8283F7551EC3}" type="pres">
      <dgm:prSet presAssocID="{D232A934-2830-40FF-90F3-48E34A3E29DA}" presName="horz1" presStyleCnt="0"/>
      <dgm:spPr/>
    </dgm:pt>
    <dgm:pt modelId="{76F55D29-9AA2-4E86-9186-036D30958592}" type="pres">
      <dgm:prSet presAssocID="{D232A934-2830-40FF-90F3-48E34A3E29DA}" presName="tx1" presStyleLbl="revTx" presStyleIdx="0" presStyleCnt="4"/>
      <dgm:spPr/>
    </dgm:pt>
    <dgm:pt modelId="{96113043-3D5E-4FD6-A1B1-5C10A9FD8B65}" type="pres">
      <dgm:prSet presAssocID="{D232A934-2830-40FF-90F3-48E34A3E29DA}" presName="vert1" presStyleCnt="0"/>
      <dgm:spPr/>
    </dgm:pt>
    <dgm:pt modelId="{1C19370D-4087-404E-9FE7-EBC5096CA31D}" type="pres">
      <dgm:prSet presAssocID="{903C51E9-17D3-47AF-BBA9-56BC55440D70}" presName="vertSpace2a" presStyleCnt="0"/>
      <dgm:spPr/>
    </dgm:pt>
    <dgm:pt modelId="{E4AADF8A-753E-4AEA-85E6-A07D1DABC72A}" type="pres">
      <dgm:prSet presAssocID="{903C51E9-17D3-47AF-BBA9-56BC55440D70}" presName="horz2" presStyleCnt="0"/>
      <dgm:spPr/>
    </dgm:pt>
    <dgm:pt modelId="{7E45D095-8401-4FF8-B435-A3AEF6DE0D28}" type="pres">
      <dgm:prSet presAssocID="{903C51E9-17D3-47AF-BBA9-56BC55440D70}" presName="horzSpace2" presStyleCnt="0"/>
      <dgm:spPr/>
    </dgm:pt>
    <dgm:pt modelId="{285672A1-2BCC-4476-BAA7-433D3C0190D0}" type="pres">
      <dgm:prSet presAssocID="{903C51E9-17D3-47AF-BBA9-56BC55440D70}" presName="tx2" presStyleLbl="revTx" presStyleIdx="1" presStyleCnt="4" custScaleX="292808" custScaleY="2000000" custLinFactNeighborX="-11968" custLinFactNeighborY="823"/>
      <dgm:spPr/>
    </dgm:pt>
    <dgm:pt modelId="{ABCFEA49-18E6-4B04-BE3F-6597BBDAD176}" type="pres">
      <dgm:prSet presAssocID="{903C51E9-17D3-47AF-BBA9-56BC55440D70}" presName="vert2" presStyleCnt="0"/>
      <dgm:spPr/>
    </dgm:pt>
    <dgm:pt modelId="{F837495A-8F04-4450-B1E5-A7FDF7AF725E}" type="pres">
      <dgm:prSet presAssocID="{903C51E9-17D3-47AF-BBA9-56BC55440D70}" presName="thinLine2b" presStyleLbl="callout" presStyleIdx="0" presStyleCnt="3" custLinFactY="1300000" custLinFactNeighborX="-5194" custLinFactNeighborY="1383119"/>
      <dgm:spPr/>
    </dgm:pt>
    <dgm:pt modelId="{C9E9F73C-E498-4DA0-A528-9A0A37B95B10}" type="pres">
      <dgm:prSet presAssocID="{903C51E9-17D3-47AF-BBA9-56BC55440D70}" presName="vertSpace2b" presStyleCnt="0"/>
      <dgm:spPr/>
    </dgm:pt>
    <dgm:pt modelId="{109A461E-7257-4CC2-822E-0EE784A9736E}" type="pres">
      <dgm:prSet presAssocID="{70713A29-F445-49BB-9BC2-9322C5AC1C9F}" presName="horz2" presStyleCnt="0"/>
      <dgm:spPr/>
    </dgm:pt>
    <dgm:pt modelId="{F17E20E2-BDC3-423C-ADCA-4E47429139E1}" type="pres">
      <dgm:prSet presAssocID="{70713A29-F445-49BB-9BC2-9322C5AC1C9F}" presName="horzSpace2" presStyleCnt="0"/>
      <dgm:spPr/>
    </dgm:pt>
    <dgm:pt modelId="{300F6600-0DA9-4C81-89AC-7B27F531FEC0}" type="pres">
      <dgm:prSet presAssocID="{70713A29-F445-49BB-9BC2-9322C5AC1C9F}" presName="tx2" presStyleLbl="revTx" presStyleIdx="2" presStyleCnt="4"/>
      <dgm:spPr/>
    </dgm:pt>
    <dgm:pt modelId="{A6E1E3F5-B8F1-4EE5-BC5A-A24D0081213E}" type="pres">
      <dgm:prSet presAssocID="{70713A29-F445-49BB-9BC2-9322C5AC1C9F}" presName="vert2" presStyleCnt="0"/>
      <dgm:spPr/>
    </dgm:pt>
    <dgm:pt modelId="{33C1B5A2-8558-475C-B77C-9C5AA6C1B20C}" type="pres">
      <dgm:prSet presAssocID="{70713A29-F445-49BB-9BC2-9322C5AC1C9F}" presName="thinLine2b" presStyleLbl="callout" presStyleIdx="1" presStyleCnt="3" custLinFactY="1492829" custLinFactNeighborX="93720" custLinFactNeighborY="1500000"/>
      <dgm:spPr/>
    </dgm:pt>
    <dgm:pt modelId="{1F253AC1-3C53-4386-B21E-A445BCD78D12}" type="pres">
      <dgm:prSet presAssocID="{70713A29-F445-49BB-9BC2-9322C5AC1C9F}" presName="vertSpace2b" presStyleCnt="0"/>
      <dgm:spPr/>
    </dgm:pt>
    <dgm:pt modelId="{DB7CDCD0-FF12-404A-86F9-65C2A3C16336}" type="pres">
      <dgm:prSet presAssocID="{4B6AD4FF-7065-4046-9CB9-D138D58183B3}" presName="horz2" presStyleCnt="0"/>
      <dgm:spPr/>
    </dgm:pt>
    <dgm:pt modelId="{D5537D32-C663-4213-A05F-AB0828EA3661}" type="pres">
      <dgm:prSet presAssocID="{4B6AD4FF-7065-4046-9CB9-D138D58183B3}" presName="horzSpace2" presStyleCnt="0"/>
      <dgm:spPr/>
    </dgm:pt>
    <dgm:pt modelId="{F94BFC6E-56A7-42D2-B9D8-D76BFD6A8EFE}" type="pres">
      <dgm:prSet presAssocID="{4B6AD4FF-7065-4046-9CB9-D138D58183B3}" presName="tx2" presStyleLbl="revTx" presStyleIdx="3" presStyleCnt="4" custFlipVert="1" custScaleY="112826"/>
      <dgm:spPr/>
    </dgm:pt>
    <dgm:pt modelId="{11A6F353-7B13-433E-ABD3-500FCC0B7CFB}" type="pres">
      <dgm:prSet presAssocID="{4B6AD4FF-7065-4046-9CB9-D138D58183B3}" presName="vert2" presStyleCnt="0"/>
      <dgm:spPr/>
    </dgm:pt>
    <dgm:pt modelId="{B82DF0E3-FC00-43A7-971D-653D77544477}" type="pres">
      <dgm:prSet presAssocID="{4B6AD4FF-7065-4046-9CB9-D138D58183B3}" presName="thinLine2b" presStyleLbl="callout" presStyleIdx="2" presStyleCnt="3"/>
      <dgm:spPr/>
    </dgm:pt>
    <dgm:pt modelId="{7323E521-F854-491E-9F3D-8E853BC79650}" type="pres">
      <dgm:prSet presAssocID="{4B6AD4FF-7065-4046-9CB9-D138D58183B3}" presName="vertSpace2b" presStyleCnt="0"/>
      <dgm:spPr/>
    </dgm:pt>
  </dgm:ptLst>
  <dgm:cxnLst>
    <dgm:cxn modelId="{2118FA15-4918-44EF-8773-932642BFF1C6}" srcId="{D232A934-2830-40FF-90F3-48E34A3E29DA}" destId="{4B6AD4FF-7065-4046-9CB9-D138D58183B3}" srcOrd="2" destOrd="0" parTransId="{113868C1-2C67-4E96-A486-AFE2FE457606}" sibTransId="{B57C981D-FE8E-4A84-BE77-2F8DF0EAC537}"/>
    <dgm:cxn modelId="{5DBF6922-5D74-4097-A428-4EFA4C19B45C}" type="presOf" srcId="{C8933E65-E90C-4A2C-BBA6-79B9BAEE59E6}" destId="{37FDE2C9-5834-4823-9BCF-22DAC1A83B5D}" srcOrd="0" destOrd="0" presId="urn:microsoft.com/office/officeart/2008/layout/LinedList"/>
    <dgm:cxn modelId="{5145E33C-8D2F-4729-B446-D7380D0C0F73}" srcId="{D232A934-2830-40FF-90F3-48E34A3E29DA}" destId="{903C51E9-17D3-47AF-BBA9-56BC55440D70}" srcOrd="0" destOrd="0" parTransId="{10941FA2-DE23-42BA-8C5F-0E5CEE10FC18}" sibTransId="{CFBEF2D3-97BC-43F9-93C3-0BFAFE04A74E}"/>
    <dgm:cxn modelId="{F4D9A445-B39B-48B8-8A0A-77F015361DAC}" srcId="{D232A934-2830-40FF-90F3-48E34A3E29DA}" destId="{70713A29-F445-49BB-9BC2-9322C5AC1C9F}" srcOrd="1" destOrd="0" parTransId="{C9C59651-F752-4201-AEF4-5ACFEA33C501}" sibTransId="{213CD634-D7CE-44F4-ACB9-9FF07CFEFBF7}"/>
    <dgm:cxn modelId="{50EC3D74-44D4-44E6-98AB-D0F2A49E2762}" type="presOf" srcId="{903C51E9-17D3-47AF-BBA9-56BC55440D70}" destId="{285672A1-2BCC-4476-BAA7-433D3C0190D0}" srcOrd="0" destOrd="0" presId="urn:microsoft.com/office/officeart/2008/layout/LinedList"/>
    <dgm:cxn modelId="{84B38955-1C61-4DA0-B9E2-DEFC0808480E}" type="presOf" srcId="{D232A934-2830-40FF-90F3-48E34A3E29DA}" destId="{76F55D29-9AA2-4E86-9186-036D30958592}" srcOrd="0" destOrd="0" presId="urn:microsoft.com/office/officeart/2008/layout/LinedList"/>
    <dgm:cxn modelId="{D132D9BC-B4FE-421F-85AD-36240CD8A26B}" srcId="{C8933E65-E90C-4A2C-BBA6-79B9BAEE59E6}" destId="{D232A934-2830-40FF-90F3-48E34A3E29DA}" srcOrd="0" destOrd="0" parTransId="{2C1F5BC4-BC0C-4483-AF86-1B52A0EC93F6}" sibTransId="{A9FEB61C-D664-4B3C-9D65-967555A048B4}"/>
    <dgm:cxn modelId="{7A171CC0-5DBF-437E-BC81-68BEC3DA2C39}" type="presOf" srcId="{70713A29-F445-49BB-9BC2-9322C5AC1C9F}" destId="{300F6600-0DA9-4C81-89AC-7B27F531FEC0}" srcOrd="0" destOrd="0" presId="urn:microsoft.com/office/officeart/2008/layout/LinedList"/>
    <dgm:cxn modelId="{4336B5C6-64D5-4A65-8DF2-4BFA931A2F63}" type="presOf" srcId="{4B6AD4FF-7065-4046-9CB9-D138D58183B3}" destId="{F94BFC6E-56A7-42D2-B9D8-D76BFD6A8EFE}" srcOrd="0" destOrd="0" presId="urn:microsoft.com/office/officeart/2008/layout/LinedList"/>
    <dgm:cxn modelId="{7C1D34C4-78FB-4DB4-8392-95A9314908C7}" type="presParOf" srcId="{37FDE2C9-5834-4823-9BCF-22DAC1A83B5D}" destId="{BF314D46-D758-43D5-B92E-4D36DAF5C0E8}" srcOrd="0" destOrd="0" presId="urn:microsoft.com/office/officeart/2008/layout/LinedList"/>
    <dgm:cxn modelId="{635634D5-49A1-456D-845B-08964C62BA64}" type="presParOf" srcId="{37FDE2C9-5834-4823-9BCF-22DAC1A83B5D}" destId="{0089F715-213A-410B-8494-8283F7551EC3}" srcOrd="1" destOrd="0" presId="urn:microsoft.com/office/officeart/2008/layout/LinedList"/>
    <dgm:cxn modelId="{E690FABB-5103-48FD-AE8D-1D49023779D9}" type="presParOf" srcId="{0089F715-213A-410B-8494-8283F7551EC3}" destId="{76F55D29-9AA2-4E86-9186-036D30958592}" srcOrd="0" destOrd="0" presId="urn:microsoft.com/office/officeart/2008/layout/LinedList"/>
    <dgm:cxn modelId="{9A1BE2C0-A838-45A8-A0C7-EF76856B8A31}" type="presParOf" srcId="{0089F715-213A-410B-8494-8283F7551EC3}" destId="{96113043-3D5E-4FD6-A1B1-5C10A9FD8B65}" srcOrd="1" destOrd="0" presId="urn:microsoft.com/office/officeart/2008/layout/LinedList"/>
    <dgm:cxn modelId="{52E883E0-F365-4F00-8CC1-E8D0059B331D}" type="presParOf" srcId="{96113043-3D5E-4FD6-A1B1-5C10A9FD8B65}" destId="{1C19370D-4087-404E-9FE7-EBC5096CA31D}" srcOrd="0" destOrd="0" presId="urn:microsoft.com/office/officeart/2008/layout/LinedList"/>
    <dgm:cxn modelId="{8F354987-5A19-4950-88E6-967B2D351172}" type="presParOf" srcId="{96113043-3D5E-4FD6-A1B1-5C10A9FD8B65}" destId="{E4AADF8A-753E-4AEA-85E6-A07D1DABC72A}" srcOrd="1" destOrd="0" presId="urn:microsoft.com/office/officeart/2008/layout/LinedList"/>
    <dgm:cxn modelId="{7B964B23-0B1A-4ADD-A224-841053DE30AC}" type="presParOf" srcId="{E4AADF8A-753E-4AEA-85E6-A07D1DABC72A}" destId="{7E45D095-8401-4FF8-B435-A3AEF6DE0D28}" srcOrd="0" destOrd="0" presId="urn:microsoft.com/office/officeart/2008/layout/LinedList"/>
    <dgm:cxn modelId="{EDAFECCA-0B47-442D-BCCA-AD29E0B73910}" type="presParOf" srcId="{E4AADF8A-753E-4AEA-85E6-A07D1DABC72A}" destId="{285672A1-2BCC-4476-BAA7-433D3C0190D0}" srcOrd="1" destOrd="0" presId="urn:microsoft.com/office/officeart/2008/layout/LinedList"/>
    <dgm:cxn modelId="{AA4E7291-03F9-4816-837F-169238FE1518}" type="presParOf" srcId="{E4AADF8A-753E-4AEA-85E6-A07D1DABC72A}" destId="{ABCFEA49-18E6-4B04-BE3F-6597BBDAD176}" srcOrd="2" destOrd="0" presId="urn:microsoft.com/office/officeart/2008/layout/LinedList"/>
    <dgm:cxn modelId="{4A5D2A1F-87F7-482F-9C32-6BB37265A3E8}" type="presParOf" srcId="{96113043-3D5E-4FD6-A1B1-5C10A9FD8B65}" destId="{F837495A-8F04-4450-B1E5-A7FDF7AF725E}" srcOrd="2" destOrd="0" presId="urn:microsoft.com/office/officeart/2008/layout/LinedList"/>
    <dgm:cxn modelId="{088086EE-6A1A-4859-83D1-CEA44252A474}" type="presParOf" srcId="{96113043-3D5E-4FD6-A1B1-5C10A9FD8B65}" destId="{C9E9F73C-E498-4DA0-A528-9A0A37B95B10}" srcOrd="3" destOrd="0" presId="urn:microsoft.com/office/officeart/2008/layout/LinedList"/>
    <dgm:cxn modelId="{C7E87612-9286-4C63-A600-E459C43CDCA5}" type="presParOf" srcId="{96113043-3D5E-4FD6-A1B1-5C10A9FD8B65}" destId="{109A461E-7257-4CC2-822E-0EE784A9736E}" srcOrd="4" destOrd="0" presId="urn:microsoft.com/office/officeart/2008/layout/LinedList"/>
    <dgm:cxn modelId="{74DF2AAB-B0B7-4203-8B3F-9EB2D606E715}" type="presParOf" srcId="{109A461E-7257-4CC2-822E-0EE784A9736E}" destId="{F17E20E2-BDC3-423C-ADCA-4E47429139E1}" srcOrd="0" destOrd="0" presId="urn:microsoft.com/office/officeart/2008/layout/LinedList"/>
    <dgm:cxn modelId="{42354DF0-4A21-4991-9B08-E6A33B5EBDBC}" type="presParOf" srcId="{109A461E-7257-4CC2-822E-0EE784A9736E}" destId="{300F6600-0DA9-4C81-89AC-7B27F531FEC0}" srcOrd="1" destOrd="0" presId="urn:microsoft.com/office/officeart/2008/layout/LinedList"/>
    <dgm:cxn modelId="{3BF4F9D9-059E-44DC-82A9-BE807D4441D7}" type="presParOf" srcId="{109A461E-7257-4CC2-822E-0EE784A9736E}" destId="{A6E1E3F5-B8F1-4EE5-BC5A-A24D0081213E}" srcOrd="2" destOrd="0" presId="urn:microsoft.com/office/officeart/2008/layout/LinedList"/>
    <dgm:cxn modelId="{18CD2A0E-C3A7-4652-814E-C26F98F0C014}" type="presParOf" srcId="{96113043-3D5E-4FD6-A1B1-5C10A9FD8B65}" destId="{33C1B5A2-8558-475C-B77C-9C5AA6C1B20C}" srcOrd="5" destOrd="0" presId="urn:microsoft.com/office/officeart/2008/layout/LinedList"/>
    <dgm:cxn modelId="{89842D9A-BF4A-479B-AAD7-0B69ABED6114}" type="presParOf" srcId="{96113043-3D5E-4FD6-A1B1-5C10A9FD8B65}" destId="{1F253AC1-3C53-4386-B21E-A445BCD78D12}" srcOrd="6" destOrd="0" presId="urn:microsoft.com/office/officeart/2008/layout/LinedList"/>
    <dgm:cxn modelId="{E87AA595-60B6-4360-BEEC-0EFA9D8BB93F}" type="presParOf" srcId="{96113043-3D5E-4FD6-A1B1-5C10A9FD8B65}" destId="{DB7CDCD0-FF12-404A-86F9-65C2A3C16336}" srcOrd="7" destOrd="0" presId="urn:microsoft.com/office/officeart/2008/layout/LinedList"/>
    <dgm:cxn modelId="{119F6EBA-58E4-4556-8D5B-32720665EF3F}" type="presParOf" srcId="{DB7CDCD0-FF12-404A-86F9-65C2A3C16336}" destId="{D5537D32-C663-4213-A05F-AB0828EA3661}" srcOrd="0" destOrd="0" presId="urn:microsoft.com/office/officeart/2008/layout/LinedList"/>
    <dgm:cxn modelId="{69575971-8825-4371-A750-2EF380C33060}" type="presParOf" srcId="{DB7CDCD0-FF12-404A-86F9-65C2A3C16336}" destId="{F94BFC6E-56A7-42D2-B9D8-D76BFD6A8EFE}" srcOrd="1" destOrd="0" presId="urn:microsoft.com/office/officeart/2008/layout/LinedList"/>
    <dgm:cxn modelId="{C973D9AE-FB00-4318-8C45-03503E250BC1}" type="presParOf" srcId="{DB7CDCD0-FF12-404A-86F9-65C2A3C16336}" destId="{11A6F353-7B13-433E-ABD3-500FCC0B7CFB}" srcOrd="2" destOrd="0" presId="urn:microsoft.com/office/officeart/2008/layout/LinedList"/>
    <dgm:cxn modelId="{15837159-7204-4276-B2BD-86DBEF0FFD77}" type="presParOf" srcId="{96113043-3D5E-4FD6-A1B1-5C10A9FD8B65}" destId="{B82DF0E3-FC00-43A7-971D-653D77544477}" srcOrd="8" destOrd="0" presId="urn:microsoft.com/office/officeart/2008/layout/LinedList"/>
    <dgm:cxn modelId="{31D4CC5D-6FFC-4DBD-819D-43BBB9010E35}" type="presParOf" srcId="{96113043-3D5E-4FD6-A1B1-5C10A9FD8B65}" destId="{7323E521-F854-491E-9F3D-8E853BC79650}"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14D46-D758-43D5-B92E-4D36DAF5C0E8}">
      <dsp:nvSpPr>
        <dsp:cNvPr id="0" name=""/>
        <dsp:cNvSpPr/>
      </dsp:nvSpPr>
      <dsp:spPr>
        <a:xfrm>
          <a:off x="0" y="2381"/>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F55D29-9AA2-4E86-9186-036D30958592}">
      <dsp:nvSpPr>
        <dsp:cNvPr id="0" name=""/>
        <dsp:cNvSpPr/>
      </dsp:nvSpPr>
      <dsp:spPr>
        <a:xfrm>
          <a:off x="0" y="2381"/>
          <a:ext cx="654188" cy="4872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2381"/>
        <a:ext cx="654188" cy="4872037"/>
      </dsp:txXfrm>
    </dsp:sp>
    <dsp:sp modelId="{285672A1-2BCC-4476-BAA7-433D3C0190D0}">
      <dsp:nvSpPr>
        <dsp:cNvPr id="0" name=""/>
        <dsp:cNvSpPr/>
      </dsp:nvSpPr>
      <dsp:spPr>
        <a:xfrm>
          <a:off x="395951" y="15073"/>
          <a:ext cx="7518406" cy="4359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altLang="en-US" sz="2800" b="1" kern="1200" dirty="0"/>
            <a:t>-  Submit renewal application </a:t>
          </a:r>
        </a:p>
        <a:p>
          <a:pPr marL="0" lvl="0" indent="0" algn="l" defTabSz="1244600">
            <a:lnSpc>
              <a:spcPct val="90000"/>
            </a:lnSpc>
            <a:spcBef>
              <a:spcPct val="0"/>
            </a:spcBef>
            <a:spcAft>
              <a:spcPct val="35000"/>
            </a:spcAft>
            <a:buNone/>
          </a:pPr>
          <a:r>
            <a:rPr lang="en-US" altLang="en-US" sz="2800" b="1" kern="1200" dirty="0"/>
            <a:t>           6 months prior to expiration date.</a:t>
          </a:r>
        </a:p>
        <a:p>
          <a:pPr marL="0" lvl="0" indent="0" algn="l" defTabSz="1244600">
            <a:lnSpc>
              <a:spcPct val="90000"/>
            </a:lnSpc>
            <a:spcBef>
              <a:spcPct val="0"/>
            </a:spcBef>
            <a:spcAft>
              <a:spcPct val="35000"/>
            </a:spcAft>
            <a:buNone/>
          </a:pPr>
          <a:r>
            <a:rPr lang="en-US" sz="2800" b="1" kern="1200" dirty="0">
              <a:solidFill>
                <a:schemeClr val="tx1"/>
              </a:solidFill>
            </a:rPr>
            <a:t>-  Application Deadlines: </a:t>
          </a:r>
        </a:p>
        <a:p>
          <a:pPr marL="0" lvl="0" indent="0" algn="l" defTabSz="1244600">
            <a:lnSpc>
              <a:spcPct val="90000"/>
            </a:lnSpc>
            <a:spcBef>
              <a:spcPct val="0"/>
            </a:spcBef>
            <a:spcAft>
              <a:spcPct val="35000"/>
            </a:spcAft>
            <a:buNone/>
          </a:pPr>
          <a:r>
            <a:rPr lang="en-US" sz="2800" b="1" kern="1200" dirty="0">
              <a:solidFill>
                <a:schemeClr val="tx1"/>
              </a:solidFill>
            </a:rPr>
            <a:t>           Jan 15, April 15, July 15, Oct 15  </a:t>
          </a:r>
          <a:endParaRPr lang="en-US" altLang="en-US" sz="2800" b="1" kern="1200" dirty="0"/>
        </a:p>
        <a:p>
          <a:pPr marL="0" lvl="0" indent="0" algn="l" defTabSz="1244600">
            <a:lnSpc>
              <a:spcPct val="90000"/>
            </a:lnSpc>
            <a:spcBef>
              <a:spcPct val="0"/>
            </a:spcBef>
            <a:spcAft>
              <a:spcPct val="35000"/>
            </a:spcAft>
            <a:buNone/>
          </a:pPr>
          <a:r>
            <a:rPr lang="en-US" altLang="en-US" sz="1600" kern="1200" dirty="0"/>
            <a:t>SGE Coordinator </a:t>
          </a:r>
        </a:p>
        <a:p>
          <a:pPr marL="0" lvl="0" indent="0" algn="l" defTabSz="1244600">
            <a:lnSpc>
              <a:spcPct val="90000"/>
            </a:lnSpc>
            <a:spcBef>
              <a:spcPct val="0"/>
            </a:spcBef>
            <a:spcAft>
              <a:spcPct val="35000"/>
            </a:spcAft>
            <a:buNone/>
          </a:pPr>
          <a:r>
            <a:rPr lang="en-US" altLang="en-US" sz="1600" kern="1200" dirty="0"/>
            <a:t>U.S. Department of Labor – OSHA</a:t>
          </a:r>
        </a:p>
        <a:p>
          <a:pPr marL="0" lvl="0" indent="0" algn="l" defTabSz="1244600">
            <a:lnSpc>
              <a:spcPct val="90000"/>
            </a:lnSpc>
            <a:spcBef>
              <a:spcPct val="0"/>
            </a:spcBef>
            <a:spcAft>
              <a:spcPct val="35000"/>
            </a:spcAft>
            <a:buNone/>
          </a:pPr>
          <a:r>
            <a:rPr lang="en-US" altLang="en-US" sz="1600" kern="1200" dirty="0"/>
            <a:t>200 Constitution Ave., NW Rm. N-3700</a:t>
          </a:r>
        </a:p>
        <a:p>
          <a:pPr marL="0" lvl="0" indent="0" algn="l" defTabSz="1244600">
            <a:lnSpc>
              <a:spcPct val="90000"/>
            </a:lnSpc>
            <a:spcBef>
              <a:spcPct val="0"/>
            </a:spcBef>
            <a:spcAft>
              <a:spcPct val="35000"/>
            </a:spcAft>
            <a:buNone/>
          </a:pPr>
          <a:r>
            <a:rPr lang="en-US" altLang="en-US" sz="1600" kern="1200" dirty="0"/>
            <a:t>Washington, DC 20210</a:t>
          </a:r>
        </a:p>
        <a:p>
          <a:pPr marL="0" lvl="0" indent="0" algn="l" defTabSz="1244600">
            <a:lnSpc>
              <a:spcPct val="90000"/>
            </a:lnSpc>
            <a:spcBef>
              <a:spcPct val="0"/>
            </a:spcBef>
            <a:spcAft>
              <a:spcPct val="35000"/>
            </a:spcAft>
            <a:buNone/>
          </a:pPr>
          <a:r>
            <a:rPr lang="en-US" altLang="en-US" sz="1600" kern="1200" dirty="0"/>
            <a:t>Office: (202) 693-2213</a:t>
          </a:r>
        </a:p>
        <a:p>
          <a:pPr marL="0" lvl="0" indent="0" algn="l" defTabSz="1244600">
            <a:lnSpc>
              <a:spcPct val="90000"/>
            </a:lnSpc>
            <a:spcBef>
              <a:spcPct val="0"/>
            </a:spcBef>
            <a:spcAft>
              <a:spcPct val="35000"/>
            </a:spcAft>
            <a:buNone/>
          </a:pPr>
          <a:r>
            <a:rPr lang="en-US" altLang="en-US" sz="1600" kern="1200" dirty="0"/>
            <a:t>Fax: (202) 693-1671</a:t>
          </a:r>
        </a:p>
        <a:p>
          <a:pPr marL="0" lvl="0" indent="0" algn="l" defTabSz="1244600">
            <a:lnSpc>
              <a:spcPct val="90000"/>
            </a:lnSpc>
            <a:spcBef>
              <a:spcPct val="0"/>
            </a:spcBef>
            <a:spcAft>
              <a:spcPct val="35000"/>
            </a:spcAft>
            <a:buNone/>
          </a:pPr>
          <a:endParaRPr lang="en-US" altLang="en-US" sz="1600" u="sng" kern="1200" dirty="0">
            <a:hlinkClick xmlns:r="http://schemas.openxmlformats.org/officeDocument/2006/relationships" r:id="rId1"/>
          </a:endParaRPr>
        </a:p>
        <a:p>
          <a:pPr marL="0" lvl="0" indent="0" algn="l" defTabSz="1244600">
            <a:lnSpc>
              <a:spcPct val="90000"/>
            </a:lnSpc>
            <a:spcBef>
              <a:spcPct val="0"/>
            </a:spcBef>
            <a:spcAft>
              <a:spcPct val="35000"/>
            </a:spcAft>
            <a:buNone/>
          </a:pPr>
          <a:r>
            <a:rPr lang="en-US" altLang="en-US" sz="2000" u="sng" kern="1200" dirty="0">
              <a:hlinkClick xmlns:r="http://schemas.openxmlformats.org/officeDocument/2006/relationships" r:id="rId1"/>
            </a:rPr>
            <a:t>SGECoordinator@dol.gov</a:t>
          </a:r>
          <a:endParaRPr lang="en-US" altLang="en-US" sz="2000" u="sng" kern="1200" dirty="0"/>
        </a:p>
        <a:p>
          <a:pPr marL="0" lvl="0" indent="0" algn="l" defTabSz="1244600">
            <a:lnSpc>
              <a:spcPct val="90000"/>
            </a:lnSpc>
            <a:spcBef>
              <a:spcPct val="0"/>
            </a:spcBef>
            <a:spcAft>
              <a:spcPct val="35000"/>
            </a:spcAft>
            <a:buNone/>
          </a:pPr>
          <a:endParaRPr lang="en-US" sz="1600" kern="1200" dirty="0"/>
        </a:p>
      </dsp:txBody>
      <dsp:txXfrm>
        <a:off x="395951" y="15073"/>
        <a:ext cx="7518406" cy="4359379"/>
      </dsp:txXfrm>
    </dsp:sp>
    <dsp:sp modelId="{F837495A-8F04-4450-B1E5-A7FDF7AF725E}">
      <dsp:nvSpPr>
        <dsp:cNvPr id="0" name=""/>
        <dsp:cNvSpPr/>
      </dsp:nvSpPr>
      <dsp:spPr>
        <a:xfrm>
          <a:off x="518274" y="4876800"/>
          <a:ext cx="26167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0F6600-0DA9-4C81-89AC-7B27F531FEC0}">
      <dsp:nvSpPr>
        <dsp:cNvPr id="0" name=""/>
        <dsp:cNvSpPr/>
      </dsp:nvSpPr>
      <dsp:spPr>
        <a:xfrm>
          <a:off x="703253" y="4383557"/>
          <a:ext cx="2567691" cy="21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endParaRPr lang="en-US" sz="1000" kern="1200" dirty="0"/>
        </a:p>
      </dsp:txBody>
      <dsp:txXfrm>
        <a:off x="703253" y="4383557"/>
        <a:ext cx="2567691" cy="217968"/>
      </dsp:txXfrm>
    </dsp:sp>
    <dsp:sp modelId="{33C1B5A2-8558-475C-B77C-9C5AA6C1B20C}">
      <dsp:nvSpPr>
        <dsp:cNvPr id="0" name=""/>
        <dsp:cNvSpPr/>
      </dsp:nvSpPr>
      <dsp:spPr>
        <a:xfrm>
          <a:off x="3106612" y="4876800"/>
          <a:ext cx="26167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4BFC6E-56A7-42D2-B9D8-D76BFD6A8EFE}">
      <dsp:nvSpPr>
        <dsp:cNvPr id="0" name=""/>
        <dsp:cNvSpPr/>
      </dsp:nvSpPr>
      <dsp:spPr>
        <a:xfrm flipV="1">
          <a:off x="703253" y="4612424"/>
          <a:ext cx="2567691" cy="245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rot="10800000">
        <a:off x="703253" y="4612424"/>
        <a:ext cx="2567691" cy="245925"/>
      </dsp:txXfrm>
    </dsp:sp>
    <dsp:sp modelId="{B82DF0E3-FC00-43A7-971D-653D77544477}">
      <dsp:nvSpPr>
        <dsp:cNvPr id="0" name=""/>
        <dsp:cNvSpPr/>
      </dsp:nvSpPr>
      <dsp:spPr>
        <a:xfrm>
          <a:off x="654188" y="4858350"/>
          <a:ext cx="26167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401421" y="8838621"/>
            <a:ext cx="386695" cy="30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303" tIns="43868" rIns="89303" bIns="43868"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D5CC7A2E-4B0C-4A35-BBC3-D24BF58CB51E}" type="slidenum">
              <a:rPr lang="en-US" altLang="en-US" sz="1400">
                <a:latin typeface="Times New Roman" panose="02020603050405020304" pitchFamily="18" charset="0"/>
              </a:rPr>
              <a:pPr algn="r"/>
              <a:t>‹#›</a:t>
            </a:fld>
            <a:endParaRPr lang="en-US" altLang="en-US" sz="1400">
              <a:latin typeface="Times New Roman" panose="02020603050405020304" pitchFamily="18" charset="0"/>
            </a:endParaRPr>
          </a:p>
        </p:txBody>
      </p:sp>
    </p:spTree>
    <p:extLst>
      <p:ext uri="{BB962C8B-B14F-4D97-AF65-F5344CB8AC3E}">
        <p14:creationId xmlns:p14="http://schemas.microsoft.com/office/powerpoint/2010/main" val="452995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1128713" y="698500"/>
            <a:ext cx="4600575"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711" y="4387767"/>
            <a:ext cx="5028579" cy="4155919"/>
          </a:xfrm>
          <a:prstGeom prst="rect">
            <a:avLst/>
          </a:prstGeom>
          <a:noFill/>
          <a:ln w="12700">
            <a:noFill/>
            <a:miter lim="800000"/>
            <a:headEnd/>
            <a:tailEnd/>
          </a:ln>
          <a:effectLst/>
        </p:spPr>
        <p:txBody>
          <a:bodyPr vert="horz" wrap="square" lIns="89303" tIns="43868" rIns="89303" bIns="4386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6" name="Rectangle 4"/>
          <p:cNvSpPr>
            <a:spLocks noChangeArrowheads="1"/>
          </p:cNvSpPr>
          <p:nvPr/>
        </p:nvSpPr>
        <p:spPr bwMode="auto">
          <a:xfrm>
            <a:off x="6399375" y="8838014"/>
            <a:ext cx="388741" cy="30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303" tIns="43868" rIns="89303" bIns="43868"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C922FDA8-1A3B-428D-999A-F0DE38431974}" type="slidenum">
              <a:rPr lang="en-US" altLang="en-US" sz="1400">
                <a:latin typeface="Times New Roman" panose="02020603050405020304" pitchFamily="18" charset="0"/>
              </a:rPr>
              <a:pPr algn="r"/>
              <a:t>‹#›</a:t>
            </a:fld>
            <a:endParaRPr lang="en-US" altLang="en-US" sz="1400">
              <a:latin typeface="Times New Roman" panose="02020603050405020304" pitchFamily="18" charset="0"/>
            </a:endParaRPr>
          </a:p>
        </p:txBody>
      </p:sp>
    </p:spTree>
    <p:extLst>
      <p:ext uri="{BB962C8B-B14F-4D97-AF65-F5344CB8AC3E}">
        <p14:creationId xmlns:p14="http://schemas.microsoft.com/office/powerpoint/2010/main" val="2429282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149459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11645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348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t>OSHA has</a:t>
            </a:r>
            <a:r>
              <a:rPr lang="en-US" altLang="en-US" baseline="0" dirty="0"/>
              <a:t> provided updates/resources for employers on the Coronavirus</a:t>
            </a:r>
          </a:p>
          <a:p>
            <a:endParaRPr lang="en-US" altLang="en-US" baseline="0" dirty="0"/>
          </a:p>
          <a:p>
            <a:r>
              <a:rPr lang="en-US" altLang="en-US" baseline="0" dirty="0"/>
              <a:t>Brian will send along information about safety product device recalls when information becomes available.  Encourage Region 1 VPP participants that if they receive a such a notice, to share with Brian and I will distribute out to Region 1 VPP participants</a:t>
            </a:r>
          </a:p>
          <a:p>
            <a:endParaRPr lang="en-US" altLang="en-US" baseline="0" dirty="0"/>
          </a:p>
          <a:p>
            <a:r>
              <a:rPr lang="en-US" altLang="en-US" baseline="0" dirty="0"/>
              <a:t>Updated resources provided on the OSHA Public Page for suicide prevention </a:t>
            </a:r>
          </a:p>
          <a:p>
            <a:endParaRPr lang="en-US" altLang="en-US" baseline="0" dirty="0"/>
          </a:p>
          <a:p>
            <a:r>
              <a:rPr lang="en-US" altLang="en-US" baseline="0" dirty="0"/>
              <a:t>Encourage Region 1 VPP participants to take part in this year’s OSHA Fall Stand Down and Safety &amp; Sound week events</a:t>
            </a:r>
          </a:p>
          <a:p>
            <a:endParaRPr lang="en-US" altLang="en-US" baseline="0" dirty="0"/>
          </a:p>
          <a:p>
            <a:r>
              <a:rPr lang="en-US" altLang="en-US" dirty="0"/>
              <a:t>The New Hampshire Recovery Friendly Workplace Initiative empowers workplaces to provide support for people recovering from substance use disorder.  The Initiative gives business owners the resources and support they need to foster a supportive environment that encourages the success of their employees in recovery. </a:t>
            </a:r>
          </a:p>
          <a:p>
            <a:endParaRPr lang="en-US" altLang="en-US" baseline="0" dirty="0"/>
          </a:p>
          <a:p>
            <a:r>
              <a:rPr lang="en-US" altLang="en-US" baseline="0" dirty="0"/>
              <a:t>OSHA piloted last fall, an on-line web portal for new organizations to submit a VPP application.  Each VPP Region in the U.S. has been given permission to allow a few applicants to submit their application electronically using this on-line portal. Region 1 is currently working with one applicant in this process who is ready to submit their application. Additional information to be provided.</a:t>
            </a:r>
            <a:endParaRPr lang="en-US" altLang="en-US" dirty="0"/>
          </a:p>
        </p:txBody>
      </p:sp>
    </p:spTree>
    <p:extLst>
      <p:ext uri="{BB962C8B-B14F-4D97-AF65-F5344CB8AC3E}">
        <p14:creationId xmlns:p14="http://schemas.microsoft.com/office/powerpoint/2010/main" val="347593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t>Brian sent out notification approximately</a:t>
            </a:r>
            <a:r>
              <a:rPr lang="en-US" altLang="en-US" baseline="0" dirty="0"/>
              <a:t> 2 weeks ago to all Region 1 VPP participants, SGE’s and VPPPA BOD.  Any questions, please contact Brian</a:t>
            </a:r>
            <a:endParaRPr lang="en-US" altLang="en-US" dirty="0"/>
          </a:p>
        </p:txBody>
      </p:sp>
    </p:spTree>
    <p:extLst>
      <p:ext uri="{BB962C8B-B14F-4D97-AF65-F5344CB8AC3E}">
        <p14:creationId xmlns:p14="http://schemas.microsoft.com/office/powerpoint/2010/main" val="2943894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55853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a:t>Friendly reminder to SGE’s here in Region 1</a:t>
            </a:r>
            <a:r>
              <a:rPr lang="en-US" baseline="0" dirty="0"/>
              <a:t> – try not to let your term of service lapse. </a:t>
            </a:r>
            <a:r>
              <a:rPr lang="en-US" dirty="0"/>
              <a:t>  SGE’s should receive a reminder from OSHA’s SGE Coordinator in Washington, D.C.</a:t>
            </a:r>
            <a:r>
              <a:rPr lang="en-US" baseline="0" dirty="0"/>
              <a:t> when an individuals 3-year term is about to expire (usually notified several months in advance).  SGE’s can check their status on OSHA’s public page under the topic of Voluntary Protection Programs, click on the SGE Program link in the right hand column, then click the Special Government Employee (SGE) Program link under the SGE logo. Once taken to the Special Government Employee Program page, scroll down to the Program Information box and click on the List of Active SGE’s link. Once here, you can search for your name by Company and your appointment/term expiration date will be listed in the right hand column</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79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003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5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7451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39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296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08348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845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69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401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39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50580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360680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76200"/>
            <a:ext cx="9145588" cy="6859588"/>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2" name="Rectangle 8"/>
          <p:cNvSpPr>
            <a:spLocks noChangeArrowheads="1"/>
          </p:cNvSpPr>
          <p:nvPr userDrawn="1"/>
        </p:nvSpPr>
        <p:spPr bwMode="auto">
          <a:xfrm>
            <a:off x="0" y="6705600"/>
            <a:ext cx="9144000" cy="152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10"/>
          <p:cNvSpPr>
            <a:spLocks noChangeArrowheads="1"/>
          </p:cNvSpPr>
          <p:nvPr userDrawn="1"/>
        </p:nvSpPr>
        <p:spPr bwMode="auto">
          <a:xfrm flipV="1">
            <a:off x="0" y="6705600"/>
            <a:ext cx="9144000" cy="36513"/>
          </a:xfrm>
          <a:prstGeom prst="rect">
            <a:avLst/>
          </a:prstGeom>
          <a:solidFill>
            <a:srgbClr val="FFB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1"/>
          <p:cNvSpPr>
            <a:spLocks noChangeArrowheads="1"/>
          </p:cNvSpPr>
          <p:nvPr userDrawn="1"/>
        </p:nvSpPr>
        <p:spPr bwMode="auto">
          <a:xfrm flipV="1">
            <a:off x="0" y="-114300"/>
            <a:ext cx="9144000" cy="555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46" name="Picture 22" descr="OSHA_LOGORGB"/>
          <p:cNvPicPr>
            <a:picLocks noChangeAspect="1" noChangeArrowheads="1"/>
          </p:cNvPicPr>
          <p:nvPr userDrawn="1"/>
        </p:nvPicPr>
        <p:blipFill>
          <a:blip r:embed="rId1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0" y="5791200"/>
            <a:ext cx="1905000" cy="72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98672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fontAlgn="base">
        <a:spcBef>
          <a:spcPct val="0"/>
        </a:spcBef>
        <a:spcAft>
          <a:spcPct val="0"/>
        </a:spcAft>
        <a:defRPr sz="4000" b="1" kern="1200">
          <a:solidFill>
            <a:schemeClr val="accent2"/>
          </a:solidFill>
          <a:latin typeface="+mj-lt"/>
          <a:ea typeface="+mj-ea"/>
          <a:cs typeface="+mj-cs"/>
        </a:defRPr>
      </a:lvl1pPr>
      <a:lvl2pPr algn="ctr" rtl="0" fontAlgn="base">
        <a:spcBef>
          <a:spcPct val="0"/>
        </a:spcBef>
        <a:spcAft>
          <a:spcPct val="0"/>
        </a:spcAft>
        <a:defRPr sz="4000" b="1">
          <a:solidFill>
            <a:schemeClr val="accent2"/>
          </a:solidFill>
          <a:latin typeface="Arial" panose="020B0604020202020204" pitchFamily="34" charset="0"/>
        </a:defRPr>
      </a:lvl2pPr>
      <a:lvl3pPr algn="ctr" rtl="0" fontAlgn="base">
        <a:spcBef>
          <a:spcPct val="0"/>
        </a:spcBef>
        <a:spcAft>
          <a:spcPct val="0"/>
        </a:spcAft>
        <a:defRPr sz="4000" b="1">
          <a:solidFill>
            <a:schemeClr val="accent2"/>
          </a:solidFill>
          <a:latin typeface="Arial" panose="020B0604020202020204" pitchFamily="34" charset="0"/>
        </a:defRPr>
      </a:lvl3pPr>
      <a:lvl4pPr algn="ctr" rtl="0" fontAlgn="base">
        <a:spcBef>
          <a:spcPct val="0"/>
        </a:spcBef>
        <a:spcAft>
          <a:spcPct val="0"/>
        </a:spcAft>
        <a:defRPr sz="4000" b="1">
          <a:solidFill>
            <a:schemeClr val="accent2"/>
          </a:solidFill>
          <a:latin typeface="Arial" panose="020B0604020202020204" pitchFamily="34" charset="0"/>
        </a:defRPr>
      </a:lvl4pPr>
      <a:lvl5pPr algn="ctr" rtl="0" fontAlgn="base">
        <a:spcBef>
          <a:spcPct val="0"/>
        </a:spcBef>
        <a:spcAft>
          <a:spcPct val="0"/>
        </a:spcAft>
        <a:defRPr sz="4000" b="1">
          <a:solidFill>
            <a:schemeClr val="accent2"/>
          </a:solidFill>
          <a:latin typeface="Arial" panose="020B0604020202020204" pitchFamily="34" charset="0"/>
        </a:defRPr>
      </a:lvl5pPr>
      <a:lvl6pPr marL="457200" algn="ctr" rtl="0" fontAlgn="base">
        <a:spcBef>
          <a:spcPct val="0"/>
        </a:spcBef>
        <a:spcAft>
          <a:spcPct val="0"/>
        </a:spcAft>
        <a:defRPr sz="4000" b="1">
          <a:solidFill>
            <a:schemeClr val="accent2"/>
          </a:solidFill>
          <a:latin typeface="Arial" panose="020B0604020202020204" pitchFamily="34" charset="0"/>
        </a:defRPr>
      </a:lvl6pPr>
      <a:lvl7pPr marL="914400" algn="ctr" rtl="0" fontAlgn="base">
        <a:spcBef>
          <a:spcPct val="0"/>
        </a:spcBef>
        <a:spcAft>
          <a:spcPct val="0"/>
        </a:spcAft>
        <a:defRPr sz="4000" b="1">
          <a:solidFill>
            <a:schemeClr val="accent2"/>
          </a:solidFill>
          <a:latin typeface="Arial" panose="020B0604020202020204" pitchFamily="34" charset="0"/>
        </a:defRPr>
      </a:lvl7pPr>
      <a:lvl8pPr marL="1371600" algn="ctr" rtl="0" fontAlgn="base">
        <a:spcBef>
          <a:spcPct val="0"/>
        </a:spcBef>
        <a:spcAft>
          <a:spcPct val="0"/>
        </a:spcAft>
        <a:defRPr sz="4000" b="1">
          <a:solidFill>
            <a:schemeClr val="accent2"/>
          </a:solidFill>
          <a:latin typeface="Arial" panose="020B0604020202020204" pitchFamily="34" charset="0"/>
        </a:defRPr>
      </a:lvl8pPr>
      <a:lvl9pPr marL="1828800" algn="ctr" rtl="0" fontAlgn="base">
        <a:spcBef>
          <a:spcPct val="0"/>
        </a:spcBef>
        <a:spcAft>
          <a:spcPct val="0"/>
        </a:spcAft>
        <a:defRPr sz="4000" b="1">
          <a:solidFill>
            <a:schemeClr val="accent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mailto:sullivan.brian@dol.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8"/>
          <p:cNvSpPr txBox="1">
            <a:spLocks noChangeArrowheads="1"/>
          </p:cNvSpPr>
          <p:nvPr/>
        </p:nvSpPr>
        <p:spPr bwMode="auto">
          <a:xfrm>
            <a:off x="3413125" y="1484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solidFill>
                <a:srgbClr val="FFFFFF"/>
              </a:solidFill>
              <a:latin typeface="Arial" panose="020B0604020202020204" pitchFamily="34" charset="0"/>
            </a:endParaRPr>
          </a:p>
        </p:txBody>
      </p:sp>
      <p:sp>
        <p:nvSpPr>
          <p:cNvPr id="2051" name="Text Box 19"/>
          <p:cNvSpPr txBox="1">
            <a:spLocks noChangeArrowheads="1"/>
          </p:cNvSpPr>
          <p:nvPr/>
        </p:nvSpPr>
        <p:spPr bwMode="auto">
          <a:xfrm>
            <a:off x="1143000" y="1074738"/>
            <a:ext cx="7086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800" b="1" dirty="0">
                <a:solidFill>
                  <a:srgbClr val="FFFFFF"/>
                </a:solidFill>
                <a:latin typeface="Verdana" panose="020B0604030504040204" pitchFamily="34" charset="0"/>
              </a:rPr>
              <a:t>OSHA Region 1</a:t>
            </a:r>
          </a:p>
          <a:p>
            <a:pPr algn="ctr" eaLnBrk="1" hangingPunct="1">
              <a:spcBef>
                <a:spcPct val="0"/>
              </a:spcBef>
              <a:buFontTx/>
              <a:buNone/>
            </a:pPr>
            <a:r>
              <a:rPr lang="en-US" altLang="en-US" sz="4800" b="1" dirty="0">
                <a:solidFill>
                  <a:srgbClr val="FFFFFF"/>
                </a:solidFill>
                <a:latin typeface="Verdana" panose="020B0604030504040204" pitchFamily="34" charset="0"/>
              </a:rPr>
              <a:t>VPP </a:t>
            </a:r>
          </a:p>
        </p:txBody>
      </p:sp>
      <p:pic>
        <p:nvPicPr>
          <p:cNvPr id="2052" name="Picture 22" descr="OSHA Voluntary Protection Program"/>
          <p:cNvPicPr>
            <a:picLocks noChangeAspect="1" noChangeArrowheads="1"/>
          </p:cNvPicPr>
          <p:nvPr/>
        </p:nvPicPr>
        <p:blipFill>
          <a:blip r:embed="rId3">
            <a:lum contrast="30000"/>
            <a:extLst>
              <a:ext uri="{28A0092B-C50C-407E-A947-70E740481C1C}">
                <a14:useLocalDpi xmlns:a14="http://schemas.microsoft.com/office/drawing/2010/main" val="0"/>
              </a:ext>
            </a:extLst>
          </a:blip>
          <a:srcRect/>
          <a:stretch>
            <a:fillRect/>
          </a:stretch>
        </p:blipFill>
        <p:spPr bwMode="auto">
          <a:xfrm>
            <a:off x="2926556" y="2655661"/>
            <a:ext cx="351948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9"/>
          <p:cNvSpPr txBox="1">
            <a:spLocks noChangeArrowheads="1"/>
          </p:cNvSpPr>
          <p:nvPr/>
        </p:nvSpPr>
        <p:spPr bwMode="auto">
          <a:xfrm>
            <a:off x="1173480" y="882650"/>
            <a:ext cx="7086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800" b="1" dirty="0">
                <a:solidFill>
                  <a:srgbClr val="0000CC"/>
                </a:solidFill>
                <a:latin typeface="Verdana" panose="020B0604030504040204" pitchFamily="34" charset="0"/>
              </a:rPr>
              <a:t>VPPPA Region 1</a:t>
            </a:r>
          </a:p>
          <a:p>
            <a:pPr algn="ctr" eaLnBrk="1" hangingPunct="1">
              <a:spcBef>
                <a:spcPct val="0"/>
              </a:spcBef>
              <a:buFontTx/>
              <a:buNone/>
            </a:pPr>
            <a:r>
              <a:rPr lang="en-US" altLang="en-US" sz="4800" b="1" dirty="0">
                <a:solidFill>
                  <a:srgbClr val="0000CC"/>
                </a:solidFill>
                <a:latin typeface="Verdana" panose="020B0604030504040204" pitchFamily="34" charset="0"/>
              </a:rPr>
              <a:t> </a:t>
            </a:r>
          </a:p>
        </p:txBody>
      </p:sp>
      <p:pic>
        <p:nvPicPr>
          <p:cNvPr id="2" name="Picture 1"/>
          <p:cNvPicPr>
            <a:picLocks noChangeAspect="1"/>
          </p:cNvPicPr>
          <p:nvPr/>
        </p:nvPicPr>
        <p:blipFill>
          <a:blip r:embed="rId4"/>
          <a:stretch>
            <a:fillRect/>
          </a:stretch>
        </p:blipFill>
        <p:spPr>
          <a:xfrm>
            <a:off x="76200" y="5029200"/>
            <a:ext cx="1614735" cy="1623480"/>
          </a:xfrm>
          <a:prstGeom prst="rect">
            <a:avLst/>
          </a:prstGeom>
        </p:spPr>
      </p:pic>
    </p:spTree>
    <p:extLst>
      <p:ext uri="{BB962C8B-B14F-4D97-AF65-F5344CB8AC3E}">
        <p14:creationId xmlns:p14="http://schemas.microsoft.com/office/powerpoint/2010/main" val="207835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24825"/>
            <a:ext cx="8229600" cy="1143000"/>
          </a:xfrm>
        </p:spPr>
        <p:txBody>
          <a:bodyPr/>
          <a:lstStyle/>
          <a:p>
            <a:r>
              <a:rPr lang="en-US" altLang="en-US" dirty="0"/>
              <a:t> Region 1 VPP Star Participants</a:t>
            </a:r>
          </a:p>
        </p:txBody>
      </p:sp>
      <p:sp>
        <p:nvSpPr>
          <p:cNvPr id="8" name="Content Placeholder 7"/>
          <p:cNvSpPr>
            <a:spLocks noGrp="1"/>
          </p:cNvSpPr>
          <p:nvPr>
            <p:ph sz="half" idx="1"/>
          </p:nvPr>
        </p:nvSpPr>
        <p:spPr>
          <a:xfrm>
            <a:off x="228600" y="1905000"/>
            <a:ext cx="8686800" cy="3810000"/>
          </a:xfrm>
        </p:spPr>
        <p:txBody>
          <a:bodyPr/>
          <a:lstStyle/>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p:txBody>
      </p:sp>
      <p:sp>
        <p:nvSpPr>
          <p:cNvPr id="2" name="Rectangle 1"/>
          <p:cNvSpPr/>
          <p:nvPr/>
        </p:nvSpPr>
        <p:spPr>
          <a:xfrm>
            <a:off x="457200" y="3124200"/>
            <a:ext cx="3581400" cy="584775"/>
          </a:xfrm>
          <a:prstGeom prst="rect">
            <a:avLst/>
          </a:prstGeom>
        </p:spPr>
        <p:txBody>
          <a:bodyPr wrap="square">
            <a:spAutoFit/>
          </a:bodyPr>
          <a:lstStyle/>
          <a:p>
            <a:pPr lvl="0" eaLnBrk="0" hangingPunct="0">
              <a:spcBef>
                <a:spcPct val="20000"/>
              </a:spcBef>
              <a:defRPr/>
            </a:pPr>
            <a:r>
              <a:rPr lang="en-US" sz="3200" b="1" dirty="0">
                <a:solidFill>
                  <a:prstClr val="black"/>
                </a:solidFill>
                <a:latin typeface="Calibri"/>
              </a:rPr>
              <a:t>58 Star Worksites</a:t>
            </a:r>
          </a:p>
        </p:txBody>
      </p:sp>
      <p:pic>
        <p:nvPicPr>
          <p:cNvPr id="3" name="Picture 2"/>
          <p:cNvPicPr>
            <a:picLocks noChangeAspect="1"/>
          </p:cNvPicPr>
          <p:nvPr/>
        </p:nvPicPr>
        <p:blipFill>
          <a:blip r:embed="rId3"/>
          <a:stretch>
            <a:fillRect/>
          </a:stretch>
        </p:blipFill>
        <p:spPr>
          <a:xfrm>
            <a:off x="76200" y="5105400"/>
            <a:ext cx="1615580" cy="1592361"/>
          </a:xfrm>
          <a:prstGeom prst="rect">
            <a:avLst/>
          </a:prstGeom>
        </p:spPr>
      </p:pic>
      <p:pic>
        <p:nvPicPr>
          <p:cNvPr id="4" name="Picture 3"/>
          <p:cNvPicPr>
            <a:picLocks noChangeAspect="1"/>
          </p:cNvPicPr>
          <p:nvPr/>
        </p:nvPicPr>
        <p:blipFill>
          <a:blip r:embed="rId4"/>
          <a:stretch>
            <a:fillRect/>
          </a:stretch>
        </p:blipFill>
        <p:spPr>
          <a:xfrm>
            <a:off x="4269912" y="1001279"/>
            <a:ext cx="4595018" cy="5617441"/>
          </a:xfrm>
          <a:prstGeom prst="rect">
            <a:avLst/>
          </a:prstGeom>
        </p:spPr>
      </p:pic>
    </p:spTree>
    <p:extLst>
      <p:ext uri="{BB962C8B-B14F-4D97-AF65-F5344CB8AC3E}">
        <p14:creationId xmlns:p14="http://schemas.microsoft.com/office/powerpoint/2010/main" val="318710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a:lstStyle/>
          <a:p>
            <a:r>
              <a:rPr lang="en-US" altLang="en-US" dirty="0"/>
              <a:t> Recent Withdrawals</a:t>
            </a:r>
          </a:p>
        </p:txBody>
      </p:sp>
      <p:sp>
        <p:nvSpPr>
          <p:cNvPr id="8" name="Content Placeholder 7"/>
          <p:cNvSpPr>
            <a:spLocks noGrp="1"/>
          </p:cNvSpPr>
          <p:nvPr>
            <p:ph sz="half" idx="1"/>
          </p:nvPr>
        </p:nvSpPr>
        <p:spPr>
          <a:xfrm>
            <a:off x="240475" y="1143000"/>
            <a:ext cx="8686800" cy="3810000"/>
          </a:xfrm>
        </p:spPr>
        <p:txBody>
          <a:bodyPr/>
          <a:lstStyle/>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p:txBody>
      </p:sp>
      <p:sp>
        <p:nvSpPr>
          <p:cNvPr id="2" name="Rectangle 1"/>
          <p:cNvSpPr/>
          <p:nvPr/>
        </p:nvSpPr>
        <p:spPr>
          <a:xfrm>
            <a:off x="469075" y="1143000"/>
            <a:ext cx="8229600" cy="3330142"/>
          </a:xfrm>
          <a:prstGeom prst="rect">
            <a:avLst/>
          </a:prstGeom>
        </p:spPr>
        <p:txBody>
          <a:bodyPr wrap="square">
            <a:spAutoFit/>
          </a:bodyPr>
          <a:lstStyle/>
          <a:p>
            <a:pPr lvl="0" eaLnBrk="0" hangingPunct="0">
              <a:spcBef>
                <a:spcPct val="20000"/>
              </a:spcBef>
              <a:defRPr/>
            </a:pPr>
            <a:endParaRPr lang="en-US" sz="2800" dirty="0">
              <a:solidFill>
                <a:prstClr val="black"/>
              </a:solidFill>
              <a:latin typeface="Calibri"/>
            </a:endParaRPr>
          </a:p>
          <a:p>
            <a:pPr marL="342900" lvl="0" indent="-342900" eaLnBrk="0" hangingPunct="0">
              <a:spcBef>
                <a:spcPct val="20000"/>
              </a:spcBef>
              <a:buFont typeface="Arial" panose="020B0604020202020204" pitchFamily="34" charset="0"/>
              <a:buChar char="•"/>
              <a:defRPr/>
            </a:pPr>
            <a:r>
              <a:rPr lang="en-US" sz="3200" dirty="0" err="1">
                <a:solidFill>
                  <a:prstClr val="black"/>
                </a:solidFill>
                <a:latin typeface="Calibri"/>
              </a:rPr>
              <a:t>Wheelabrator</a:t>
            </a:r>
            <a:r>
              <a:rPr lang="en-US" sz="3200" dirty="0">
                <a:solidFill>
                  <a:prstClr val="black"/>
                </a:solidFill>
                <a:latin typeface="Calibri"/>
              </a:rPr>
              <a:t> – Millbury, MA</a:t>
            </a:r>
          </a:p>
          <a:p>
            <a:pPr marL="342900" lvl="0" indent="-342900" eaLnBrk="0" hangingPunct="0">
              <a:spcBef>
                <a:spcPct val="20000"/>
              </a:spcBef>
              <a:buFont typeface="Arial" panose="020B0604020202020204" pitchFamily="34" charset="0"/>
              <a:buChar char="•"/>
              <a:defRPr/>
            </a:pPr>
            <a:endParaRPr lang="en-US" sz="3200" dirty="0">
              <a:solidFill>
                <a:prstClr val="black"/>
              </a:solidFill>
              <a:latin typeface="Calibri"/>
            </a:endParaRPr>
          </a:p>
          <a:p>
            <a:pPr marL="342900" lvl="0" indent="-342900" eaLnBrk="0" hangingPunct="0">
              <a:spcBef>
                <a:spcPct val="20000"/>
              </a:spcBef>
              <a:buFont typeface="Arial" panose="020B0604020202020204" pitchFamily="34" charset="0"/>
              <a:buChar char="•"/>
              <a:defRPr/>
            </a:pPr>
            <a:r>
              <a:rPr lang="en-US" sz="3200" dirty="0" err="1">
                <a:solidFill>
                  <a:prstClr val="black"/>
                </a:solidFill>
                <a:latin typeface="Calibri"/>
              </a:rPr>
              <a:t>Wheelabrator</a:t>
            </a:r>
            <a:r>
              <a:rPr lang="en-US" sz="3200" dirty="0">
                <a:solidFill>
                  <a:prstClr val="black"/>
                </a:solidFill>
                <a:latin typeface="Calibri"/>
              </a:rPr>
              <a:t> – North Andover, MA</a:t>
            </a:r>
            <a:endParaRPr lang="en-US" sz="2800" dirty="0">
              <a:solidFill>
                <a:prstClr val="black"/>
              </a:solidFill>
              <a:latin typeface="Calibri"/>
            </a:endParaRPr>
          </a:p>
          <a:p>
            <a:pPr marL="342900" lvl="0" indent="-342900" eaLnBrk="0" hangingPunct="0">
              <a:spcBef>
                <a:spcPct val="20000"/>
              </a:spcBef>
              <a:buFont typeface="Arial" panose="020B0604020202020204" pitchFamily="34" charset="0"/>
              <a:buChar char="•"/>
              <a:defRPr/>
            </a:pPr>
            <a:endParaRPr lang="en-US" sz="2800" dirty="0">
              <a:solidFill>
                <a:prstClr val="black"/>
              </a:solidFill>
              <a:latin typeface="Calibri"/>
            </a:endParaRPr>
          </a:p>
          <a:p>
            <a:pPr marL="342900" lvl="0" indent="-342900" eaLnBrk="0" hangingPunct="0">
              <a:spcBef>
                <a:spcPct val="20000"/>
              </a:spcBef>
              <a:buFont typeface="Arial" panose="020B0604020202020204" pitchFamily="34" charset="0"/>
              <a:buChar char="•"/>
              <a:defRPr/>
            </a:pPr>
            <a:endParaRPr lang="en-US" sz="2800" dirty="0">
              <a:solidFill>
                <a:prstClr val="black"/>
              </a:solidFill>
              <a:latin typeface="Calibri"/>
            </a:endParaRPr>
          </a:p>
        </p:txBody>
      </p:sp>
      <p:pic>
        <p:nvPicPr>
          <p:cNvPr id="3" name="Picture 2"/>
          <p:cNvPicPr>
            <a:picLocks noChangeAspect="1"/>
          </p:cNvPicPr>
          <p:nvPr/>
        </p:nvPicPr>
        <p:blipFill>
          <a:blip r:embed="rId3"/>
          <a:stretch>
            <a:fillRect/>
          </a:stretch>
        </p:blipFill>
        <p:spPr>
          <a:xfrm>
            <a:off x="76200" y="5105400"/>
            <a:ext cx="1615580" cy="1592361"/>
          </a:xfrm>
          <a:prstGeom prst="rect">
            <a:avLst/>
          </a:prstGeom>
        </p:spPr>
      </p:pic>
    </p:spTree>
    <p:extLst>
      <p:ext uri="{BB962C8B-B14F-4D97-AF65-F5344CB8AC3E}">
        <p14:creationId xmlns:p14="http://schemas.microsoft.com/office/powerpoint/2010/main" val="14166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a:lstStyle/>
          <a:p>
            <a:r>
              <a:rPr lang="en-US" altLang="en-US" dirty="0"/>
              <a:t> 2020 On-site VPP evaluations</a:t>
            </a:r>
          </a:p>
        </p:txBody>
      </p:sp>
      <p:sp>
        <p:nvSpPr>
          <p:cNvPr id="8" name="Content Placeholder 7"/>
          <p:cNvSpPr>
            <a:spLocks noGrp="1"/>
          </p:cNvSpPr>
          <p:nvPr>
            <p:ph sz="half" idx="1"/>
          </p:nvPr>
        </p:nvSpPr>
        <p:spPr>
          <a:xfrm>
            <a:off x="228600" y="1905000"/>
            <a:ext cx="8686800" cy="3810000"/>
          </a:xfrm>
        </p:spPr>
        <p:txBody>
          <a:bodyPr/>
          <a:lstStyle/>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p:txBody>
      </p:sp>
      <p:sp>
        <p:nvSpPr>
          <p:cNvPr id="2" name="Rectangle 1"/>
          <p:cNvSpPr/>
          <p:nvPr/>
        </p:nvSpPr>
        <p:spPr>
          <a:xfrm>
            <a:off x="469075" y="1143000"/>
            <a:ext cx="8229600" cy="4364272"/>
          </a:xfrm>
          <a:prstGeom prst="rect">
            <a:avLst/>
          </a:prstGeom>
        </p:spPr>
        <p:txBody>
          <a:bodyPr wrap="square">
            <a:spAutoFit/>
          </a:bodyPr>
          <a:lstStyle/>
          <a:p>
            <a:pPr lvl="0" eaLnBrk="0" hangingPunct="0">
              <a:spcBef>
                <a:spcPct val="20000"/>
              </a:spcBef>
              <a:defRPr/>
            </a:pPr>
            <a:endParaRPr lang="en-US" sz="2800" dirty="0">
              <a:solidFill>
                <a:prstClr val="black"/>
              </a:solidFill>
              <a:latin typeface="Calibri"/>
            </a:endParaRPr>
          </a:p>
          <a:p>
            <a:pPr marL="342900" lvl="0" indent="-342900" eaLnBrk="0" hangingPunct="0">
              <a:spcBef>
                <a:spcPct val="20000"/>
              </a:spcBef>
              <a:buFont typeface="Arial" panose="020B0604020202020204" pitchFamily="34" charset="0"/>
              <a:buChar char="•"/>
              <a:defRPr/>
            </a:pPr>
            <a:r>
              <a:rPr lang="en-US" sz="3200" dirty="0">
                <a:solidFill>
                  <a:prstClr val="black"/>
                </a:solidFill>
                <a:latin typeface="Calibri"/>
              </a:rPr>
              <a:t>12 re-approval evaluations scheduled</a:t>
            </a:r>
          </a:p>
          <a:p>
            <a:pPr marL="342900" lvl="0" indent="-342900" eaLnBrk="0" hangingPunct="0">
              <a:spcBef>
                <a:spcPct val="20000"/>
              </a:spcBef>
              <a:buFont typeface="Arial" panose="020B0604020202020204" pitchFamily="34" charset="0"/>
              <a:buChar char="•"/>
              <a:defRPr/>
            </a:pPr>
            <a:endParaRPr lang="en-US" sz="3200" dirty="0">
              <a:solidFill>
                <a:prstClr val="black"/>
              </a:solidFill>
              <a:latin typeface="Calibri"/>
            </a:endParaRPr>
          </a:p>
          <a:p>
            <a:pPr marL="342900" lvl="0" indent="-342900" eaLnBrk="0" hangingPunct="0">
              <a:spcBef>
                <a:spcPct val="20000"/>
              </a:spcBef>
              <a:buFont typeface="Arial" panose="020B0604020202020204" pitchFamily="34" charset="0"/>
              <a:buChar char="•"/>
              <a:defRPr/>
            </a:pPr>
            <a:r>
              <a:rPr lang="en-US" sz="3200" dirty="0">
                <a:solidFill>
                  <a:prstClr val="black"/>
                </a:solidFill>
                <a:latin typeface="Calibri"/>
              </a:rPr>
              <a:t>NEW applicants</a:t>
            </a:r>
            <a:endParaRPr lang="en-US" sz="2800" dirty="0">
              <a:solidFill>
                <a:prstClr val="black"/>
              </a:solidFill>
              <a:latin typeface="Calibri"/>
            </a:endParaRPr>
          </a:p>
          <a:p>
            <a:pPr marL="800100" lvl="1" indent="-342900" eaLnBrk="0" hangingPunct="0">
              <a:spcBef>
                <a:spcPct val="20000"/>
              </a:spcBef>
              <a:buFont typeface="Arial" panose="020B0604020202020204" pitchFamily="34" charset="0"/>
              <a:buChar char="•"/>
              <a:defRPr/>
            </a:pPr>
            <a:r>
              <a:rPr lang="en-US" sz="2800" dirty="0">
                <a:solidFill>
                  <a:prstClr val="black"/>
                </a:solidFill>
                <a:latin typeface="Calibri"/>
              </a:rPr>
              <a:t>Cintas Location #600 – First Aid &amp; Safety </a:t>
            </a:r>
          </a:p>
          <a:p>
            <a:pPr lvl="1" eaLnBrk="0" hangingPunct="0">
              <a:spcBef>
                <a:spcPct val="20000"/>
              </a:spcBef>
              <a:defRPr/>
            </a:pPr>
            <a:r>
              <a:rPr lang="en-US" sz="2800" dirty="0">
                <a:solidFill>
                  <a:prstClr val="black"/>
                </a:solidFill>
                <a:latin typeface="Calibri"/>
              </a:rPr>
              <a:t>     Windsor, CT</a:t>
            </a:r>
          </a:p>
          <a:p>
            <a:pPr marL="342900" lvl="0" indent="-342900" eaLnBrk="0" hangingPunct="0">
              <a:spcBef>
                <a:spcPct val="20000"/>
              </a:spcBef>
              <a:buFont typeface="Arial" panose="020B0604020202020204" pitchFamily="34" charset="0"/>
              <a:buChar char="•"/>
              <a:defRPr/>
            </a:pPr>
            <a:endParaRPr lang="en-US" sz="2800" dirty="0">
              <a:solidFill>
                <a:prstClr val="black"/>
              </a:solidFill>
              <a:latin typeface="Calibri"/>
            </a:endParaRPr>
          </a:p>
          <a:p>
            <a:pPr marL="342900" lvl="0" indent="-342900" eaLnBrk="0" hangingPunct="0">
              <a:spcBef>
                <a:spcPct val="20000"/>
              </a:spcBef>
              <a:buFont typeface="Arial" panose="020B0604020202020204" pitchFamily="34" charset="0"/>
              <a:buChar char="•"/>
              <a:defRPr/>
            </a:pPr>
            <a:endParaRPr lang="en-US" sz="2800" dirty="0">
              <a:solidFill>
                <a:prstClr val="black"/>
              </a:solidFill>
              <a:latin typeface="Calibri"/>
            </a:endParaRPr>
          </a:p>
        </p:txBody>
      </p:sp>
      <p:pic>
        <p:nvPicPr>
          <p:cNvPr id="3" name="Picture 2"/>
          <p:cNvPicPr>
            <a:picLocks noChangeAspect="1"/>
          </p:cNvPicPr>
          <p:nvPr/>
        </p:nvPicPr>
        <p:blipFill>
          <a:blip r:embed="rId3"/>
          <a:stretch>
            <a:fillRect/>
          </a:stretch>
        </p:blipFill>
        <p:spPr>
          <a:xfrm>
            <a:off x="76200" y="5105400"/>
            <a:ext cx="1615580" cy="1592361"/>
          </a:xfrm>
          <a:prstGeom prst="rect">
            <a:avLst/>
          </a:prstGeom>
        </p:spPr>
      </p:pic>
    </p:spTree>
    <p:extLst>
      <p:ext uri="{BB962C8B-B14F-4D97-AF65-F5344CB8AC3E}">
        <p14:creationId xmlns:p14="http://schemas.microsoft.com/office/powerpoint/2010/main" val="391687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75448"/>
            <a:ext cx="8229600" cy="1143000"/>
          </a:xfrm>
        </p:spPr>
        <p:txBody>
          <a:bodyPr/>
          <a:lstStyle/>
          <a:p>
            <a:r>
              <a:rPr lang="en-US" altLang="en-US" dirty="0"/>
              <a:t>2020 On-site VPP evaluations</a:t>
            </a:r>
          </a:p>
        </p:txBody>
      </p:sp>
      <p:sp>
        <p:nvSpPr>
          <p:cNvPr id="8" name="Content Placeholder 7"/>
          <p:cNvSpPr>
            <a:spLocks noGrp="1"/>
          </p:cNvSpPr>
          <p:nvPr>
            <p:ph sz="half" idx="1"/>
          </p:nvPr>
        </p:nvSpPr>
        <p:spPr>
          <a:xfrm>
            <a:off x="228600" y="1905000"/>
            <a:ext cx="8686800" cy="3810000"/>
          </a:xfrm>
        </p:spPr>
        <p:txBody>
          <a:bodyPr/>
          <a:lstStyle/>
          <a:p>
            <a:pPr marL="0" indent="0">
              <a:buFont typeface="Arial" charset="0"/>
              <a:buNone/>
              <a:defRPr/>
            </a:pPr>
            <a:endParaRPr lang="en-US" dirty="0"/>
          </a:p>
          <a:p>
            <a:pPr marL="0" indent="0">
              <a:buNone/>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p:txBody>
      </p:sp>
      <p:sp>
        <p:nvSpPr>
          <p:cNvPr id="2" name="Rectangle 1"/>
          <p:cNvSpPr/>
          <p:nvPr/>
        </p:nvSpPr>
        <p:spPr>
          <a:xfrm>
            <a:off x="228600" y="926133"/>
            <a:ext cx="8813470" cy="4844403"/>
          </a:xfrm>
          <a:prstGeom prst="rect">
            <a:avLst/>
          </a:prstGeom>
        </p:spPr>
        <p:txBody>
          <a:bodyPr wrap="square">
            <a:spAutoFit/>
          </a:bodyPr>
          <a:lstStyle/>
          <a:p>
            <a:pPr marR="0" lvl="0" algn="l" defTabSz="914400" rtl="0" eaLnBrk="0" fontAlgn="base" latinLnBrk="0" hangingPunct="0">
              <a:lnSpc>
                <a:spcPct val="100000"/>
              </a:lnSpc>
              <a:spcBef>
                <a:spcPct val="20000"/>
              </a:spcBef>
              <a:spcAft>
                <a:spcPct val="0"/>
              </a:spcAft>
              <a:buClrTx/>
              <a:buSzTx/>
              <a:tabLst/>
              <a:defRPr/>
            </a:pPr>
            <a:r>
              <a:rPr lang="en-US" sz="3200" dirty="0">
                <a:solidFill>
                  <a:prstClr val="black"/>
                </a:solidFill>
                <a:latin typeface="Calibri"/>
              </a:rPr>
              <a:t>Seeking SGE’s for the following evaluation teams:</a:t>
            </a:r>
          </a:p>
          <a:p>
            <a:pPr marR="0" lvl="0" algn="l" defTabSz="914400" rtl="0" eaLnBrk="0" fontAlgn="base" latinLnBrk="0" hangingPunct="0">
              <a:lnSpc>
                <a:spcPct val="100000"/>
              </a:lnSpc>
              <a:spcBef>
                <a:spcPct val="20000"/>
              </a:spcBef>
              <a:spcAft>
                <a:spcPct val="0"/>
              </a:spcAft>
              <a:buClrTx/>
              <a:buSzTx/>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r>
              <a:rPr lang="en-US" sz="2000" b="1" u="sng" dirty="0"/>
              <a:t>Site</a:t>
            </a:r>
            <a:r>
              <a:rPr lang="en-US" sz="2000" dirty="0"/>
              <a:t>                                         </a:t>
            </a:r>
            <a:r>
              <a:rPr lang="en-US" sz="2000" b="1" u="sng" dirty="0"/>
              <a:t>Location</a:t>
            </a:r>
            <a:r>
              <a:rPr lang="en-US" sz="2000" b="1" dirty="0"/>
              <a:t>                                </a:t>
            </a:r>
            <a:r>
              <a:rPr lang="en-US" sz="2000" b="1" u="sng" dirty="0"/>
              <a:t>Dates</a:t>
            </a:r>
            <a:r>
              <a:rPr lang="en-US" sz="2000" dirty="0"/>
              <a:t>                                    </a:t>
            </a:r>
          </a:p>
          <a:p>
            <a:pPr lvl="0"/>
            <a:r>
              <a:rPr lang="en-US" sz="2000" dirty="0"/>
              <a:t>Raytheon         		       Andover, MA 	April 13-17 AND April 20-24</a:t>
            </a:r>
          </a:p>
          <a:p>
            <a:pPr lvl="0"/>
            <a:endParaRPr lang="en-US" sz="2000" dirty="0"/>
          </a:p>
          <a:p>
            <a:pPr lvl="0"/>
            <a:r>
              <a:rPr lang="en-US" sz="2000" dirty="0" err="1"/>
              <a:t>Masspower</a:t>
            </a:r>
            <a:r>
              <a:rPr lang="en-US" sz="2000" dirty="0"/>
              <a:t>		  Indian Orchard, MA	            August 25-27</a:t>
            </a:r>
          </a:p>
          <a:p>
            <a:pPr lvl="0"/>
            <a:endParaRPr lang="en-US" sz="2000" dirty="0"/>
          </a:p>
          <a:p>
            <a:pPr lvl="0"/>
            <a:r>
              <a:rPr lang="en-US" sz="2000" dirty="0"/>
              <a:t>Pfizer			       Andover, MA	          September 22-24</a:t>
            </a:r>
          </a:p>
          <a:p>
            <a:pPr lvl="0"/>
            <a:r>
              <a:rPr lang="en-US" dirty="0"/>
              <a:t>      </a:t>
            </a:r>
          </a:p>
          <a:p>
            <a:pPr lvl="0"/>
            <a:endParaRPr lang="en-US" dirty="0"/>
          </a:p>
          <a:p>
            <a:pPr marR="0" lvl="0" algn="l" defTabSz="914400" rtl="0" eaLnBrk="0" fontAlgn="base" latinLnBrk="0" hangingPunct="0">
              <a:lnSpc>
                <a:spcPct val="100000"/>
              </a:lnSpc>
              <a:spcBef>
                <a:spcPct val="20000"/>
              </a:spcBef>
              <a:spcAft>
                <a:spcPct val="0"/>
              </a:spcAft>
              <a:buClrTx/>
              <a:buSzTx/>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Picture 2"/>
          <p:cNvPicPr>
            <a:picLocks noChangeAspect="1"/>
          </p:cNvPicPr>
          <p:nvPr/>
        </p:nvPicPr>
        <p:blipFill>
          <a:blip r:embed="rId3"/>
          <a:stretch>
            <a:fillRect/>
          </a:stretch>
        </p:blipFill>
        <p:spPr>
          <a:xfrm>
            <a:off x="0" y="5061254"/>
            <a:ext cx="1615580" cy="1591194"/>
          </a:xfrm>
          <a:prstGeom prst="rect">
            <a:avLst/>
          </a:prstGeom>
        </p:spPr>
      </p:pic>
      <p:sp>
        <p:nvSpPr>
          <p:cNvPr id="4" name="TextBox 3"/>
          <p:cNvSpPr txBox="1"/>
          <p:nvPr/>
        </p:nvSpPr>
        <p:spPr>
          <a:xfrm>
            <a:off x="2286000" y="5533685"/>
            <a:ext cx="4358886" cy="646331"/>
          </a:xfrm>
          <a:prstGeom prst="rect">
            <a:avLst/>
          </a:prstGeom>
          <a:noFill/>
        </p:spPr>
        <p:txBody>
          <a:bodyPr wrap="none" rtlCol="0">
            <a:spAutoFit/>
          </a:bodyPr>
          <a:lstStyle/>
          <a:p>
            <a:r>
              <a:rPr lang="en-US" b="1" dirty="0"/>
              <a:t>Contact Brian Sullivan, VPP Manager</a:t>
            </a:r>
          </a:p>
          <a:p>
            <a:r>
              <a:rPr lang="en-US" b="1" dirty="0"/>
              <a:t>at </a:t>
            </a:r>
            <a:r>
              <a:rPr lang="en-US" b="1" dirty="0">
                <a:hlinkClick r:id="rId4"/>
              </a:rPr>
              <a:t>sullivan.brian@dol.gov</a:t>
            </a:r>
            <a:r>
              <a:rPr lang="en-US" b="1" dirty="0"/>
              <a:t> if interested</a:t>
            </a:r>
          </a:p>
        </p:txBody>
      </p:sp>
    </p:spTree>
    <p:extLst>
      <p:ext uri="{BB962C8B-B14F-4D97-AF65-F5344CB8AC3E}">
        <p14:creationId xmlns:p14="http://schemas.microsoft.com/office/powerpoint/2010/main" val="266979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196" y="-93023"/>
            <a:ext cx="8229600" cy="1143000"/>
          </a:xfrm>
        </p:spPr>
        <p:txBody>
          <a:bodyPr/>
          <a:lstStyle/>
          <a:p>
            <a:r>
              <a:rPr lang="en-US" altLang="en-US" dirty="0"/>
              <a:t>OSHA Updates</a:t>
            </a:r>
          </a:p>
        </p:txBody>
      </p:sp>
      <p:sp>
        <p:nvSpPr>
          <p:cNvPr id="8" name="Content Placeholder 7"/>
          <p:cNvSpPr>
            <a:spLocks noGrp="1"/>
          </p:cNvSpPr>
          <p:nvPr>
            <p:ph sz="half" idx="1"/>
          </p:nvPr>
        </p:nvSpPr>
        <p:spPr>
          <a:xfrm>
            <a:off x="306283" y="1962397"/>
            <a:ext cx="8686800" cy="3810000"/>
          </a:xfrm>
        </p:spPr>
        <p:txBody>
          <a:bodyPr/>
          <a:lstStyle/>
          <a:p>
            <a:pPr marL="0" indent="0">
              <a:buFont typeface="Arial" charset="0"/>
              <a:buNone/>
              <a:defRPr/>
            </a:pPr>
            <a:endParaRPr lang="en-US" dirty="0"/>
          </a:p>
          <a:p>
            <a:pPr marL="0" indent="0">
              <a:buNone/>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p:txBody>
      </p:sp>
      <p:sp>
        <p:nvSpPr>
          <p:cNvPr id="2" name="Rectangle 1"/>
          <p:cNvSpPr/>
          <p:nvPr/>
        </p:nvSpPr>
        <p:spPr>
          <a:xfrm>
            <a:off x="114295" y="914400"/>
            <a:ext cx="8915401" cy="6567952"/>
          </a:xfrm>
          <a:prstGeom prst="rect">
            <a:avLst/>
          </a:prstGeom>
        </p:spPr>
        <p:txBody>
          <a:bodyPr wrap="square">
            <a:spAutoFit/>
          </a:bodyPr>
          <a:lstStyle/>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sz="2800" dirty="0">
                <a:solidFill>
                  <a:prstClr val="black"/>
                </a:solidFill>
                <a:latin typeface="Calibri"/>
              </a:rPr>
              <a:t>Updates on OSHA Public Page on the Coronavirus</a:t>
            </a:r>
            <a:endParaRPr kumimoji="0" lang="en-US" sz="2800" b="0" i="0" u="none" strike="noStrike" kern="1200" cap="none" spc="0" normalizeH="0" dirty="0">
              <a:ln>
                <a:noFill/>
              </a:ln>
              <a:solidFill>
                <a:prstClr val="black"/>
              </a:solidFill>
              <a:effectLst/>
              <a:uLnTx/>
              <a:uFillTx/>
              <a:latin typeface="Calibri"/>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lang="en-US" sz="800" baseline="0" noProof="0" dirty="0">
              <a:solidFill>
                <a:prstClr val="black"/>
              </a:solidFill>
              <a:latin typeface="Calibri"/>
            </a:endParaRP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800" b="0" i="0" u="none" strike="noStrike" kern="1200" cap="none" spc="0" normalizeH="0" dirty="0">
                <a:ln>
                  <a:noFill/>
                </a:ln>
                <a:solidFill>
                  <a:prstClr val="black"/>
                </a:solidFill>
                <a:effectLst/>
                <a:uLnTx/>
                <a:uFillTx/>
                <a:latin typeface="Calibri"/>
                <a:ea typeface="+mn-ea"/>
                <a:cs typeface="+mn-cs"/>
              </a:rPr>
              <a:t>Safety Device Recalls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lang="en-US" sz="800" dirty="0">
              <a:solidFill>
                <a:prstClr val="black"/>
              </a:solidFill>
              <a:latin typeface="Calibri"/>
            </a:endParaRP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800" b="0" i="0" u="none" strike="noStrike" kern="1200" cap="none" spc="0" normalizeH="0" dirty="0">
                <a:ln>
                  <a:noFill/>
                </a:ln>
                <a:solidFill>
                  <a:prstClr val="black"/>
                </a:solidFill>
                <a:effectLst/>
                <a:uLnTx/>
                <a:uFillTx/>
                <a:latin typeface="Calibri"/>
                <a:ea typeface="+mn-ea"/>
                <a:cs typeface="+mn-cs"/>
              </a:rPr>
              <a:t>Resources on OSHA Public Page – Suicide Prevention</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800" b="0" i="0" u="none" strike="noStrike" kern="1200" cap="none" spc="0" normalizeH="0" dirty="0">
              <a:ln>
                <a:noFill/>
              </a:ln>
              <a:solidFill>
                <a:prstClr val="black"/>
              </a:solidFill>
              <a:effectLst/>
              <a:uLnTx/>
              <a:uFillTx/>
              <a:latin typeface="Calibri"/>
              <a:ea typeface="+mn-ea"/>
              <a:cs typeface="+mn-cs"/>
            </a:endParaRPr>
          </a:p>
          <a:p>
            <a:pPr marL="457200" lvl="0" indent="-457200" eaLnBrk="0" hangingPunct="0">
              <a:spcBef>
                <a:spcPct val="20000"/>
              </a:spcBef>
              <a:buFont typeface="Arial" panose="020B0604020202020204" pitchFamily="34" charset="0"/>
              <a:buChar char="•"/>
              <a:defRPr/>
            </a:pPr>
            <a:r>
              <a:rPr lang="en-US" sz="2800" dirty="0">
                <a:solidFill>
                  <a:prstClr val="black"/>
                </a:solidFill>
                <a:latin typeface="Calibri"/>
              </a:rPr>
              <a:t>Fall Stand Down – May 4-8 / Safe &amp; Sound Week – August (specific dates TBD)</a:t>
            </a:r>
            <a:endParaRPr lang="en-US" sz="800" dirty="0">
              <a:solidFill>
                <a:prstClr val="black"/>
              </a:solidFill>
              <a:latin typeface="Calibri"/>
            </a:endParaRP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800" b="0" i="0" u="none" strike="noStrike" kern="1200" cap="none" spc="0" normalizeH="0" dirty="0">
              <a:ln>
                <a:noFill/>
              </a:ln>
              <a:solidFill>
                <a:prstClr val="black"/>
              </a:solidFill>
              <a:effectLst/>
              <a:uLnTx/>
              <a:uFillTx/>
              <a:latin typeface="Calibri"/>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sz="2800" dirty="0">
                <a:solidFill>
                  <a:prstClr val="black"/>
                </a:solidFill>
                <a:latin typeface="Calibri"/>
              </a:rPr>
              <a:t>Opioid Awareness</a:t>
            </a:r>
          </a:p>
          <a:p>
            <a:pPr marL="914400" lvl="1" indent="-457200" eaLnBrk="0" hangingPunct="0">
              <a:spcBef>
                <a:spcPct val="20000"/>
              </a:spcBef>
              <a:buFont typeface="Arial" panose="020B0604020202020204" pitchFamily="34" charset="0"/>
              <a:buChar char="•"/>
              <a:defRPr/>
            </a:pPr>
            <a:r>
              <a:rPr kumimoji="0" lang="en-US" sz="2400" b="0" i="0" u="none" strike="noStrike" kern="1200" cap="none" spc="0" normalizeH="0" dirty="0">
                <a:ln>
                  <a:noFill/>
                </a:ln>
                <a:solidFill>
                  <a:prstClr val="black"/>
                </a:solidFill>
                <a:effectLst/>
                <a:uLnTx/>
                <a:uFillTx/>
                <a:latin typeface="Calibri"/>
                <a:ea typeface="+mn-ea"/>
                <a:cs typeface="+mn-cs"/>
              </a:rPr>
              <a:t>NH Governor’s / </a:t>
            </a:r>
            <a:r>
              <a:rPr lang="en-US" sz="2400" dirty="0">
                <a:solidFill>
                  <a:prstClr val="black"/>
                </a:solidFill>
                <a:latin typeface="Calibri"/>
              </a:rPr>
              <a:t>OSHA Alliance - Recovery Friendly Workplace Initiative </a:t>
            </a:r>
            <a:endParaRPr kumimoji="0" lang="en-US" sz="2400" b="0" i="0" u="none" strike="noStrike" kern="1200" cap="none" spc="0" normalizeH="0" dirty="0">
              <a:ln>
                <a:noFill/>
              </a:ln>
              <a:solidFill>
                <a:prstClr val="black"/>
              </a:solidFill>
              <a:effectLst/>
              <a:uLnTx/>
              <a:uFillTx/>
              <a:latin typeface="Calibri"/>
              <a:ea typeface="+mn-ea"/>
              <a:cs typeface="+mn-cs"/>
            </a:endParaRPr>
          </a:p>
          <a:p>
            <a:pPr marR="0" lvl="0" algn="l" defTabSz="914400" rtl="0" eaLnBrk="0" fontAlgn="base" latinLnBrk="0" hangingPunct="0">
              <a:lnSpc>
                <a:spcPct val="100000"/>
              </a:lnSpc>
              <a:spcBef>
                <a:spcPct val="20000"/>
              </a:spcBef>
              <a:spcAft>
                <a:spcPct val="0"/>
              </a:spcAft>
              <a:buClrTx/>
              <a:buSzTx/>
              <a:tabLst/>
              <a:defRPr/>
            </a:pPr>
            <a:endParaRPr lang="en-US" sz="800" baseline="0" noProof="0" dirty="0">
              <a:solidFill>
                <a:prstClr val="black"/>
              </a:solidFill>
              <a:latin typeface="Calibri"/>
            </a:endParaRP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800" b="0" i="0" u="none" strike="noStrike" kern="1200" cap="none" spc="0" normalizeH="0" dirty="0">
                <a:ln>
                  <a:noFill/>
                </a:ln>
                <a:solidFill>
                  <a:prstClr val="black"/>
                </a:solidFill>
                <a:effectLst/>
                <a:uLnTx/>
                <a:uFillTx/>
                <a:latin typeface="Calibri"/>
                <a:ea typeface="+mn-ea"/>
                <a:cs typeface="+mn-cs"/>
              </a:rPr>
              <a:t>OSHA VPP Continuous Process Improvement</a:t>
            </a:r>
          </a:p>
          <a:p>
            <a:pPr marL="914400" lvl="1" indent="-457200" eaLnBrk="0" hangingPunct="0">
              <a:spcBef>
                <a:spcPct val="20000"/>
              </a:spcBef>
              <a:buFont typeface="Arial" panose="020B0604020202020204" pitchFamily="34" charset="0"/>
              <a:buChar char="•"/>
              <a:defRPr/>
            </a:pPr>
            <a:r>
              <a:rPr lang="en-US" sz="2400" baseline="0" noProof="0" dirty="0">
                <a:solidFill>
                  <a:prstClr val="black"/>
                </a:solidFill>
                <a:latin typeface="Calibri"/>
              </a:rPr>
              <a:t>On-line VPP Application </a:t>
            </a:r>
            <a:endParaRPr kumimoji="0" lang="en-US" sz="2400" b="0" i="0" u="none" strike="noStrike" kern="1200" cap="none" spc="0" normalizeH="0" baseline="0" noProof="0" dirty="0">
              <a:ln>
                <a:noFill/>
              </a:ln>
              <a:solidFill>
                <a:prstClr val="black"/>
              </a:solidFill>
              <a:effectLst/>
              <a:uLnTx/>
              <a:uFillTx/>
              <a:latin typeface="Calibri"/>
            </a:endParaRPr>
          </a:p>
          <a:p>
            <a:pPr marR="0" lvl="0" algn="l" defTabSz="914400" rtl="0" eaLnBrk="0" fontAlgn="base" latinLnBrk="0" hangingPunct="0">
              <a:lnSpc>
                <a:spcPct val="100000"/>
              </a:lnSpc>
              <a:spcBef>
                <a:spcPct val="20000"/>
              </a:spcBef>
              <a:spcAft>
                <a:spcPct val="0"/>
              </a:spcAft>
              <a:buClrTx/>
              <a:buSzTx/>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774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196" y="-93023"/>
            <a:ext cx="8229600" cy="1143000"/>
          </a:xfrm>
        </p:spPr>
        <p:txBody>
          <a:bodyPr/>
          <a:lstStyle/>
          <a:p>
            <a:r>
              <a:rPr lang="en-US" altLang="en-US" dirty="0"/>
              <a:t>VPP Update</a:t>
            </a:r>
          </a:p>
        </p:txBody>
      </p:sp>
      <p:sp>
        <p:nvSpPr>
          <p:cNvPr id="8" name="Content Placeholder 7"/>
          <p:cNvSpPr>
            <a:spLocks noGrp="1"/>
          </p:cNvSpPr>
          <p:nvPr>
            <p:ph sz="half" idx="1"/>
          </p:nvPr>
        </p:nvSpPr>
        <p:spPr>
          <a:xfrm>
            <a:off x="306283" y="1962397"/>
            <a:ext cx="8686800" cy="3810000"/>
          </a:xfrm>
        </p:spPr>
        <p:txBody>
          <a:bodyPr/>
          <a:lstStyle/>
          <a:p>
            <a:pPr marL="0" indent="0">
              <a:buFont typeface="Arial" charset="0"/>
              <a:buNone/>
              <a:defRPr/>
            </a:pPr>
            <a:endParaRPr lang="en-US" dirty="0"/>
          </a:p>
          <a:p>
            <a:pPr marL="0" indent="0">
              <a:buNone/>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a:p>
        </p:txBody>
      </p:sp>
      <p:sp>
        <p:nvSpPr>
          <p:cNvPr id="2" name="Rectangle 1"/>
          <p:cNvSpPr/>
          <p:nvPr/>
        </p:nvSpPr>
        <p:spPr>
          <a:xfrm>
            <a:off x="44035" y="1028712"/>
            <a:ext cx="8915401" cy="5829288"/>
          </a:xfrm>
          <a:prstGeom prst="rect">
            <a:avLst/>
          </a:prstGeom>
        </p:spPr>
        <p:txBody>
          <a:bodyPr wrap="square">
            <a:spAutoFit/>
          </a:bodyPr>
          <a:lstStyle/>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sz="2800" noProof="0" dirty="0">
                <a:solidFill>
                  <a:prstClr val="black"/>
                </a:solidFill>
                <a:latin typeface="Calibri"/>
              </a:rPr>
              <a:t>Re-issuance/update of VPP Policies &amp; Procedures Manual </a:t>
            </a:r>
            <a:r>
              <a:rPr lang="en-US" sz="2800" u="sng" noProof="0" dirty="0">
                <a:solidFill>
                  <a:prstClr val="black"/>
                </a:solidFill>
                <a:latin typeface="Calibri"/>
              </a:rPr>
              <a:t>Some highlights include</a:t>
            </a:r>
            <a:r>
              <a:rPr lang="en-US" sz="2800" noProof="0" dirty="0">
                <a:solidFill>
                  <a:prstClr val="black"/>
                </a:solidFill>
                <a:latin typeface="Calibri"/>
              </a:rPr>
              <a:t>:</a:t>
            </a:r>
          </a:p>
          <a:p>
            <a:pPr marL="914400" lvl="1" indent="-457200" eaLnBrk="0" hangingPunct="0">
              <a:spcBef>
                <a:spcPct val="20000"/>
              </a:spcBef>
              <a:buFont typeface="Arial" panose="020B0604020202020204" pitchFamily="34" charset="0"/>
              <a:buChar char="•"/>
              <a:defRPr/>
            </a:pPr>
            <a:r>
              <a:rPr lang="en-US" sz="2400" noProof="0" dirty="0">
                <a:solidFill>
                  <a:prstClr val="black"/>
                </a:solidFill>
                <a:latin typeface="Calibri"/>
              </a:rPr>
              <a:t>Applications returned to applicant in 9 months if no response to any information requests by VPP Manager</a:t>
            </a:r>
          </a:p>
          <a:p>
            <a:pPr marL="914400" lvl="1" indent="-457200" eaLnBrk="0" hangingPunct="0">
              <a:spcBef>
                <a:spcPct val="20000"/>
              </a:spcBef>
              <a:buFont typeface="Arial" panose="020B0604020202020204" pitchFamily="34" charset="0"/>
              <a:buChar char="•"/>
              <a:defRPr/>
            </a:pPr>
            <a:r>
              <a:rPr kumimoji="0" lang="en-US" sz="2400" b="0" i="0" u="none" strike="noStrike" kern="1200" cap="none" spc="0" normalizeH="0" baseline="0" dirty="0">
                <a:ln>
                  <a:noFill/>
                </a:ln>
                <a:solidFill>
                  <a:prstClr val="black"/>
                </a:solidFill>
                <a:effectLst/>
                <a:uLnTx/>
                <a:uFillTx/>
                <a:latin typeface="Calibri"/>
              </a:rPr>
              <a:t>Mobile Workforce (construction) re-approval</a:t>
            </a:r>
            <a:r>
              <a:rPr kumimoji="0" lang="en-US" sz="2400" b="0" i="0" u="none" strike="noStrike" kern="1200" cap="none" spc="0" normalizeH="0" dirty="0">
                <a:ln>
                  <a:noFill/>
                </a:ln>
                <a:solidFill>
                  <a:prstClr val="black"/>
                </a:solidFill>
                <a:effectLst/>
                <a:uLnTx/>
                <a:uFillTx/>
                <a:latin typeface="Calibri"/>
              </a:rPr>
              <a:t> VPP evaluation reports – can now use Compressed version (shorter) when specific criteria met (same as Site-Based)</a:t>
            </a:r>
          </a:p>
          <a:p>
            <a:pPr marL="914400" lvl="1" indent="-457200" eaLnBrk="0" hangingPunct="0">
              <a:spcBef>
                <a:spcPct val="20000"/>
              </a:spcBef>
              <a:buFont typeface="Arial" panose="020B0604020202020204" pitchFamily="34" charset="0"/>
              <a:buChar char="•"/>
              <a:defRPr/>
            </a:pPr>
            <a:r>
              <a:rPr lang="en-US" sz="2400" baseline="0" noProof="0" dirty="0">
                <a:solidFill>
                  <a:prstClr val="black"/>
                </a:solidFill>
                <a:latin typeface="Calibri"/>
              </a:rPr>
              <a:t>If VPP participant placed on 2-year Rate Reduction Plan (RRP)</a:t>
            </a:r>
            <a:r>
              <a:rPr lang="en-US" sz="2400" noProof="0" dirty="0">
                <a:solidFill>
                  <a:prstClr val="black"/>
                </a:solidFill>
                <a:latin typeface="Calibri"/>
              </a:rPr>
              <a:t> and has to be placed on a second RRP within 5 years, site will be asked to withdraw</a:t>
            </a:r>
          </a:p>
          <a:p>
            <a:pPr marL="914400" lvl="1" indent="-457200" eaLnBrk="0" hangingPunct="0">
              <a:spcBef>
                <a:spcPct val="20000"/>
              </a:spcBef>
              <a:buFont typeface="Arial" panose="020B0604020202020204" pitchFamily="34" charset="0"/>
              <a:buChar char="•"/>
              <a:defRPr/>
            </a:pPr>
            <a:r>
              <a:rPr kumimoji="0" lang="en-US" sz="2400" b="0" i="0" u="none" strike="noStrike" kern="1200" cap="none" spc="0" normalizeH="0" baseline="0" dirty="0">
                <a:ln>
                  <a:noFill/>
                </a:ln>
                <a:solidFill>
                  <a:prstClr val="black"/>
                </a:solidFill>
                <a:effectLst/>
                <a:uLnTx/>
                <a:uFillTx/>
                <a:latin typeface="Calibri"/>
              </a:rPr>
              <a:t>VPP</a:t>
            </a:r>
            <a:r>
              <a:rPr kumimoji="0" lang="en-US" sz="2400" b="0" i="0" u="none" strike="noStrike" kern="1200" cap="none" spc="0" normalizeH="0" dirty="0">
                <a:ln>
                  <a:noFill/>
                </a:ln>
                <a:solidFill>
                  <a:prstClr val="black"/>
                </a:solidFill>
                <a:effectLst/>
                <a:uLnTx/>
                <a:uFillTx/>
                <a:latin typeface="Calibri"/>
              </a:rPr>
              <a:t> participants having any Whistleblower case/findings affirmed by an Administrative Law Judge will result in  automatic termination from VPP</a:t>
            </a:r>
            <a:endParaRPr kumimoji="0" lang="en-US" sz="2400" b="0" i="0" u="none" strike="noStrike" kern="1200" cap="none" spc="0" normalizeH="0" baseline="0" noProof="0" dirty="0">
              <a:ln>
                <a:noFill/>
              </a:ln>
              <a:solidFill>
                <a:prstClr val="black"/>
              </a:solidFill>
              <a:effectLst/>
              <a:uLnTx/>
              <a:uFillTx/>
              <a:latin typeface="Calibri"/>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976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45135" y="0"/>
            <a:ext cx="8229600" cy="1143000"/>
          </a:xfrm>
        </p:spPr>
        <p:txBody>
          <a:bodyPr/>
          <a:lstStyle/>
          <a:p>
            <a:r>
              <a:rPr lang="en-US" altLang="en-US" dirty="0"/>
              <a:t>SGE Training Class - 2020</a:t>
            </a:r>
          </a:p>
        </p:txBody>
      </p:sp>
      <p:sp>
        <p:nvSpPr>
          <p:cNvPr id="9219" name="Content Placeholder 2"/>
          <p:cNvSpPr>
            <a:spLocks noGrp="1"/>
          </p:cNvSpPr>
          <p:nvPr>
            <p:ph idx="1"/>
          </p:nvPr>
        </p:nvSpPr>
        <p:spPr>
          <a:xfrm>
            <a:off x="213360" y="685800"/>
            <a:ext cx="8693150" cy="5486401"/>
          </a:xfrm>
        </p:spPr>
        <p:txBody>
          <a:bodyPr/>
          <a:lstStyle/>
          <a:p>
            <a:pPr marL="0" indent="0">
              <a:buNone/>
              <a:defRPr/>
            </a:pPr>
            <a:endParaRPr lang="en-US" altLang="en-US" dirty="0"/>
          </a:p>
          <a:p>
            <a:pPr marL="0" indent="0">
              <a:buNone/>
              <a:defRPr/>
            </a:pPr>
            <a:r>
              <a:rPr lang="en-US" altLang="en-US" sz="2800" dirty="0">
                <a:latin typeface="Calibri" panose="020F0502020204030204" pitchFamily="34" charset="0"/>
                <a:cs typeface="Calibri" panose="020F0502020204030204" pitchFamily="34" charset="0"/>
              </a:rPr>
              <a:t>September 15-17, 2020 </a:t>
            </a:r>
          </a:p>
          <a:p>
            <a:pPr>
              <a:buFont typeface="Arial" charset="0"/>
              <a:buChar char="•"/>
              <a:defRPr/>
            </a:pPr>
            <a:endParaRPr lang="en-US" altLang="en-US" sz="1200" dirty="0">
              <a:latin typeface="Calibri" panose="020F0502020204030204" pitchFamily="34" charset="0"/>
              <a:cs typeface="Calibri" panose="020F0502020204030204" pitchFamily="34" charset="0"/>
            </a:endParaRPr>
          </a:p>
          <a:p>
            <a:pPr>
              <a:buFont typeface="Arial" charset="0"/>
              <a:buChar char="•"/>
              <a:defRPr/>
            </a:pPr>
            <a:r>
              <a:rPr lang="en-US" altLang="en-US" sz="2800" dirty="0">
                <a:latin typeface="Calibri" panose="020F0502020204030204" pitchFamily="34" charset="0"/>
                <a:cs typeface="Calibri" panose="020F0502020204030204" pitchFamily="34" charset="0"/>
              </a:rPr>
              <a:t>Host – GE Healthcare – Westborough, MA</a:t>
            </a:r>
          </a:p>
          <a:p>
            <a:pPr>
              <a:buFont typeface="Arial" charset="0"/>
              <a:buChar char="•"/>
              <a:defRPr/>
            </a:pPr>
            <a:endParaRPr lang="en-US" altLang="en-US" sz="1200" dirty="0">
              <a:latin typeface="Calibri" panose="020F0502020204030204" pitchFamily="34" charset="0"/>
              <a:cs typeface="Calibri" panose="020F0502020204030204" pitchFamily="34" charset="0"/>
            </a:endParaRPr>
          </a:p>
          <a:p>
            <a:pPr>
              <a:buFont typeface="Arial" charset="0"/>
              <a:buChar char="•"/>
              <a:defRPr/>
            </a:pPr>
            <a:r>
              <a:rPr lang="en-US" altLang="en-US" sz="2800" dirty="0">
                <a:latin typeface="Calibri" panose="020F0502020204030204" pitchFamily="34" charset="0"/>
                <a:cs typeface="Calibri" panose="020F0502020204030204" pitchFamily="34" charset="0"/>
              </a:rPr>
              <a:t>If interested, contact Brian Sullivan, OSHA VPP Manager at sullivan.brian@dol.gov</a:t>
            </a:r>
          </a:p>
          <a:p>
            <a:pPr lvl="1">
              <a:buFont typeface="Arial" charset="0"/>
              <a:buChar char="•"/>
              <a:defRPr/>
            </a:pPr>
            <a:endParaRPr lang="en-US" altLang="en-US" sz="1200" dirty="0">
              <a:latin typeface="Calibri" panose="020F0502020204030204" pitchFamily="34" charset="0"/>
              <a:cs typeface="Calibri" panose="020F0502020204030204" pitchFamily="34" charset="0"/>
            </a:endParaRPr>
          </a:p>
          <a:p>
            <a:pPr marL="457200" lvl="1" indent="0">
              <a:buNone/>
              <a:defRPr/>
            </a:pPr>
            <a:r>
              <a:rPr lang="en-US" altLang="en-US" sz="2400" dirty="0">
                <a:latin typeface="Calibri" panose="020F0502020204030204" pitchFamily="34" charset="0"/>
                <a:cs typeface="Calibri" panose="020F0502020204030204" pitchFamily="34" charset="0"/>
              </a:rPr>
              <a:t>		Management Commitment &amp; Employee Involvement</a:t>
            </a:r>
          </a:p>
          <a:p>
            <a:pPr marL="457200" lvl="1" indent="0">
              <a:buNone/>
              <a:defRPr/>
            </a:pPr>
            <a:r>
              <a:rPr lang="en-US" altLang="en-US" sz="2400" dirty="0">
                <a:latin typeface="Calibri" panose="020F0502020204030204" pitchFamily="34" charset="0"/>
                <a:cs typeface="Calibri" panose="020F0502020204030204" pitchFamily="34" charset="0"/>
              </a:rPr>
              <a:t>		Worksite Analysis</a:t>
            </a:r>
          </a:p>
          <a:p>
            <a:pPr marL="457200" lvl="1" indent="0">
              <a:buNone/>
              <a:defRPr/>
            </a:pPr>
            <a:r>
              <a:rPr lang="en-US" altLang="en-US" sz="2400" dirty="0">
                <a:latin typeface="Calibri" panose="020F0502020204030204" pitchFamily="34" charset="0"/>
                <a:cs typeface="Calibri" panose="020F0502020204030204" pitchFamily="34" charset="0"/>
              </a:rPr>
              <a:t>		Hazard Prevention &amp; Control</a:t>
            </a:r>
          </a:p>
          <a:p>
            <a:pPr marL="457200" lvl="1" indent="0">
              <a:buNone/>
              <a:defRPr/>
            </a:pPr>
            <a:r>
              <a:rPr lang="en-US" altLang="en-US" sz="2400" dirty="0">
                <a:latin typeface="Calibri" panose="020F0502020204030204" pitchFamily="34" charset="0"/>
                <a:cs typeface="Calibri" panose="020F0502020204030204" pitchFamily="34" charset="0"/>
              </a:rPr>
              <a:t>		Health &amp; Safety Training</a:t>
            </a:r>
          </a:p>
          <a:p>
            <a:pPr lvl="1">
              <a:buFont typeface="Arial" charset="0"/>
              <a:buChar char="•"/>
              <a:defRPr/>
            </a:pPr>
            <a:endParaRPr lang="en-US" altLang="en-US" dirty="0"/>
          </a:p>
          <a:p>
            <a:pPr lvl="1">
              <a:buFont typeface="Arial" charset="0"/>
              <a:buChar char="•"/>
              <a:defRPr/>
            </a:pPr>
            <a:endParaRPr lang="en-US" altLang="en-US" dirty="0"/>
          </a:p>
          <a:p>
            <a:pPr lvl="1">
              <a:buFont typeface="Arial" charset="0"/>
              <a:buChar char="•"/>
              <a:defRPr/>
            </a:pPr>
            <a:endParaRPr lang="en-US" altLang="en-US" dirty="0"/>
          </a:p>
        </p:txBody>
      </p:sp>
      <p:pic>
        <p:nvPicPr>
          <p:cNvPr id="10244" name="Picture 4" descr="sge_thu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135" y="5181600"/>
            <a:ext cx="137795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999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400050" y="165203"/>
            <a:ext cx="8229600" cy="1143000"/>
          </a:xfrm>
        </p:spPr>
        <p:txBody>
          <a:bodyPr/>
          <a:lstStyle/>
          <a:p>
            <a:pPr eaLnBrk="1" hangingPunct="1"/>
            <a:r>
              <a:rPr lang="en-US" altLang="en-US" sz="4800" dirty="0"/>
              <a:t>SGE Renewals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055846707"/>
              </p:ext>
            </p:extLst>
          </p:nvPr>
        </p:nvGraphicFramePr>
        <p:xfrm>
          <a:off x="400050" y="1463881"/>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220" name="Picture 4" descr="sge_thum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0" y="165203"/>
            <a:ext cx="11874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7" descr="C:\Users\lignacio\AppData\Local\Microsoft\Windows\Temporary Internet Files\Content.IE5\EX0047XZ\REMINDER-01[1].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4550" y="3276600"/>
            <a:ext cx="31003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31671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3F60A65A3881044AF61BEF4690C9026" ma:contentTypeVersion="2" ma:contentTypeDescription="Create a new document." ma:contentTypeScope="" ma:versionID="86b3a1e1d59390f87c89d8715e2f5363">
  <xsd:schema xmlns:xsd="http://www.w3.org/2001/XMLSchema" xmlns:xs="http://www.w3.org/2001/XMLSchema" xmlns:p="http://schemas.microsoft.com/office/2006/metadata/properties" xmlns:ns2="d8d9f42c-6665-4302-a582-60a02caf3fd0" targetNamespace="http://schemas.microsoft.com/office/2006/metadata/properties" ma:root="true" ma:fieldsID="3c11aaf230648d53d05e9f03839638ac" ns2:_="">
    <xsd:import namespace="d8d9f42c-6665-4302-a582-60a02caf3fd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d9f42c-6665-4302-a582-60a02caf3fd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9F0D8E-C574-4435-91A6-5D1A74DF84AE}">
  <ds:schemaRefs>
    <ds:schemaRef ds:uri="http://schemas.microsoft.com/sharepoint/v3/contenttype/forms"/>
  </ds:schemaRefs>
</ds:datastoreItem>
</file>

<file path=customXml/itemProps2.xml><?xml version="1.0" encoding="utf-8"?>
<ds:datastoreItem xmlns:ds="http://schemas.openxmlformats.org/officeDocument/2006/customXml" ds:itemID="{04DC2087-65E8-4D3B-90A5-A408C8D213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d9f42c-6665-4302-a582-60a02caf3f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37019</TotalTime>
  <Pages>56</Pages>
  <Words>806</Words>
  <Application>Microsoft Office PowerPoint</Application>
  <PresentationFormat>On-screen Show (4:3)</PresentationFormat>
  <Paragraphs>120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Verdana</vt:lpstr>
      <vt:lpstr>Default Design</vt:lpstr>
      <vt:lpstr>PowerPoint Presentation</vt:lpstr>
      <vt:lpstr> Region 1 VPP Star Participants</vt:lpstr>
      <vt:lpstr> Recent Withdrawals</vt:lpstr>
      <vt:lpstr> 2020 On-site VPP evaluations</vt:lpstr>
      <vt:lpstr>2020 On-site VPP evaluations</vt:lpstr>
      <vt:lpstr>OSHA Updates</vt:lpstr>
      <vt:lpstr>VPP Update</vt:lpstr>
      <vt:lpstr>SGE Training Class - 2020</vt:lpstr>
      <vt:lpstr>SGE Renewals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qualities of teaching leadership</dc:title>
  <dc:creator>Kirkwood</dc:creator>
  <cp:lastModifiedBy>Karen Girardin</cp:lastModifiedBy>
  <cp:revision>798</cp:revision>
  <cp:lastPrinted>2020-02-21T13:56:34Z</cp:lastPrinted>
  <dcterms:created xsi:type="dcterms:W3CDTF">1998-04-15T11:26:04Z</dcterms:created>
  <dcterms:modified xsi:type="dcterms:W3CDTF">2020-02-21T14:01:37Z</dcterms:modified>
</cp:coreProperties>
</file>