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6" r:id="rId18"/>
    <p:sldId id="277" r:id="rId19"/>
    <p:sldId id="278" r:id="rId20"/>
    <p:sldId id="279" r:id="rId21"/>
    <p:sldId id="280" r:id="rId22"/>
    <p:sldId id="270" r:id="rId23"/>
    <p:sldId id="271" r:id="rId24"/>
    <p:sldId id="272" r:id="rId25"/>
    <p:sldId id="274" r:id="rId26"/>
    <p:sldId id="273" r:id="rId27"/>
    <p:sldId id="275" r:id="rId28"/>
  </p:sldIdLst>
  <p:sldSz cx="12192000" cy="6858000"/>
  <p:notesSz cx="6938963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B9E"/>
    <a:srgbClr val="EFF3FA"/>
    <a:srgbClr val="EE1A22"/>
    <a:srgbClr val="124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VPPPA REGION 1 MEMBER</a:t>
            </a:r>
            <a:r>
              <a:rPr lang="en-US" baseline="0" dirty="0"/>
              <a:t> TYPES</a:t>
            </a:r>
            <a:endParaRPr lang="en-US" dirty="0"/>
          </a:p>
        </c:rich>
      </c:tx>
      <c:layout>
        <c:manualLayout>
          <c:xMode val="edge"/>
          <c:yMode val="edge"/>
          <c:x val="0.19260383482599025"/>
          <c:y val="3.9664378337147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060327382741264E-2"/>
          <c:y val="0.20367718337267338"/>
          <c:w val="0.52769717794937476"/>
          <c:h val="0.749885463401743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1B-4176-AE76-435E177382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1B-4176-AE76-435E177382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1B-4176-AE76-435E177382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1B-4176-AE76-435E177382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A1B-4176-AE76-435E177382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A1B-4176-AE76-435E1773823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42C0BF5-06C2-4406-A0C5-EA25341AEE6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252A205-8A10-4D5C-BE36-997A6FED4F3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A1B-4176-AE76-435E177382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9BB760-2BE2-4CCE-B672-D84BD2021D5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384172E-48EE-43EA-996B-BE09BE0C5C0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A1B-4176-AE76-435E17738231}"/>
                </c:ext>
              </c:extLst>
            </c:dLbl>
            <c:dLbl>
              <c:idx val="2"/>
              <c:layout>
                <c:manualLayout>
                  <c:x val="-8.246964298544808E-2"/>
                  <c:y val="-5.3186543901691925E-2"/>
                </c:manualLayout>
              </c:layout>
              <c:tx>
                <c:rich>
                  <a:bodyPr/>
                  <a:lstStyle/>
                  <a:p>
                    <a:fld id="{D98F311D-E911-469C-A128-0150607D0A7B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30AF83E7-EFAB-4B15-9E5A-110B28F16DE9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A1B-4176-AE76-435E177382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B1EF75A-83C1-4473-AD2F-832EF929B7A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6B61925-6BFB-4E91-869D-351337E65AB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A1B-4176-AE76-435E17738231}"/>
                </c:ext>
              </c:extLst>
            </c:dLbl>
            <c:dLbl>
              <c:idx val="4"/>
              <c:layout>
                <c:manualLayout>
                  <c:x val="-8.8997087924396322E-3"/>
                  <c:y val="1.6582160639531041E-2"/>
                </c:manualLayout>
              </c:layout>
              <c:tx>
                <c:rich>
                  <a:bodyPr/>
                  <a:lstStyle/>
                  <a:p>
                    <a:fld id="{6C0B51C3-74EF-4266-BBCB-81D06F8BBA70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F8B7EBBD-E605-4F68-99C4-FD2C87720867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A1B-4176-AE76-435E17738231}"/>
                </c:ext>
              </c:extLst>
            </c:dLbl>
            <c:dLbl>
              <c:idx val="5"/>
              <c:layout>
                <c:manualLayout>
                  <c:x val="4.1160265272184492E-2"/>
                  <c:y val="-2.2656984810537125E-2"/>
                </c:manualLayout>
              </c:layout>
              <c:tx>
                <c:rich>
                  <a:bodyPr/>
                  <a:lstStyle/>
                  <a:p>
                    <a:fld id="{228F8836-CA43-4099-B3F6-FA41F483F6B1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F068411A-DFDF-450D-B6BF-38C50CC22811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A1B-4176-AE76-435E1773823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'[combined list as of 1.29.2020.xlsx]graphs'!$D$4:$D$9</c:f>
              <c:strCache>
                <c:ptCount val="6"/>
                <c:pt idx="0">
                  <c:v>Affiliate Member</c:v>
                </c:pt>
                <c:pt idx="1">
                  <c:v>Associate Member</c:v>
                </c:pt>
                <c:pt idx="2">
                  <c:v>Corporate Member</c:v>
                </c:pt>
                <c:pt idx="3">
                  <c:v>Full Member</c:v>
                </c:pt>
                <c:pt idx="4">
                  <c:v>Government Agency Member</c:v>
                </c:pt>
                <c:pt idx="5">
                  <c:v>Union Member</c:v>
                </c:pt>
              </c:strCache>
            </c:strRef>
          </c:cat>
          <c:val>
            <c:numRef>
              <c:f>'[combined list as of 1.29.2020.xlsx]graphs'!$E$4:$E$9</c:f>
              <c:numCache>
                <c:formatCode>General</c:formatCode>
                <c:ptCount val="6"/>
                <c:pt idx="0">
                  <c:v>10</c:v>
                </c:pt>
                <c:pt idx="1">
                  <c:v>16</c:v>
                </c:pt>
                <c:pt idx="2">
                  <c:v>3</c:v>
                </c:pt>
                <c:pt idx="3">
                  <c:v>50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'[combined list as of 1.29.2020.xlsx]graphs'!$E$4:$E$9</c15:f>
                <c15:dlblRangeCache>
                  <c:ptCount val="6"/>
                  <c:pt idx="0">
                    <c:v>10</c:v>
                  </c:pt>
                  <c:pt idx="1">
                    <c:v>16</c:v>
                  </c:pt>
                  <c:pt idx="2">
                    <c:v>3</c:v>
                  </c:pt>
                  <c:pt idx="3">
                    <c:v>50</c:v>
                  </c:pt>
                  <c:pt idx="4">
                    <c:v>1</c:v>
                  </c:pt>
                  <c:pt idx="5">
                    <c:v>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DA1B-4176-AE76-435E1773823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6011099757568"/>
          <c:y val="0.23584929458188436"/>
          <c:w val="0.35851655947586697"/>
          <c:h val="0.5984006919043586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/>
              <a:t>Star Site Membership in VPPPA</a:t>
            </a:r>
          </a:p>
        </c:rich>
      </c:tx>
      <c:layout>
        <c:manualLayout>
          <c:xMode val="edge"/>
          <c:yMode val="edge"/>
          <c:x val="0.18901725241791067"/>
          <c:y val="0.16475972540045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7048132524255"/>
          <c:y val="0.26505752481368355"/>
          <c:w val="0.40357770445458607"/>
          <c:h val="0.608068706379496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B-459D-8C87-0C926C4B72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1B-459D-8C87-0C926C4B72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'[combined list as of 1.29.2020.xlsx]graphs'!$D$29:$D$30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'[combined list as of 1.29.2020.xlsx]graphs'!$E$29:$E$30</c:f>
              <c:numCache>
                <c:formatCode>General</c:formatCode>
                <c:ptCount val="2"/>
                <c:pt idx="0">
                  <c:v>46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1B-459D-8C87-0C926C4B7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176800040401853"/>
          <c:y val="0.32063688835234266"/>
          <c:w val="0.27755361563971864"/>
          <c:h val="0.12871054733718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reg1vpppa@gmail.com" TargetMode="External"/><Relationship Id="rId1" Type="http://schemas.openxmlformats.org/officeDocument/2006/relationships/hyperlink" Target="mailto:Renoufm@Cintas.com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hyperlink" Target="http://www.vppregion1.com/" TargetMode="External"/><Relationship Id="rId4" Type="http://schemas.openxmlformats.org/officeDocument/2006/relationships/image" Target="../media/image7.em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reg1vpppa@gmail.com" TargetMode="External"/><Relationship Id="rId1" Type="http://schemas.openxmlformats.org/officeDocument/2006/relationships/hyperlink" Target="mailto:Renoufm@Cintas.co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ppregion1.com/" TargetMode="External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7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C819A-C49C-4D57-9E2F-7D85C303F90B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83C9B55-949F-4597-B6B2-05B234BEB48E}">
      <dgm:prSet custT="1"/>
      <dgm:spPr/>
      <dgm:t>
        <a:bodyPr/>
        <a:lstStyle/>
        <a:p>
          <a:pPr rtl="0"/>
          <a:r>
            <a:rPr lang="en-US" sz="2800" b="1" i="1" u="sng" dirty="0"/>
            <a:t>Committee Chair</a:t>
          </a:r>
          <a:r>
            <a:rPr lang="en-US" sz="2800" b="1" dirty="0"/>
            <a:t>:</a:t>
          </a:r>
        </a:p>
      </dgm:t>
    </dgm:pt>
    <dgm:pt modelId="{62E31753-76A7-466E-B7BF-06093E8378C4}" type="parTrans" cxnId="{53D44C76-1DBD-4BC9-9360-8BC39DFC1BDE}">
      <dgm:prSet/>
      <dgm:spPr/>
      <dgm:t>
        <a:bodyPr/>
        <a:lstStyle/>
        <a:p>
          <a:endParaRPr lang="en-US"/>
        </a:p>
      </dgm:t>
    </dgm:pt>
    <dgm:pt modelId="{ED96D30E-A784-4595-8002-C7E663E3657C}" type="sibTrans" cxnId="{53D44C76-1DBD-4BC9-9360-8BC39DFC1BDE}">
      <dgm:prSet/>
      <dgm:spPr/>
      <dgm:t>
        <a:bodyPr/>
        <a:lstStyle/>
        <a:p>
          <a:endParaRPr lang="en-US"/>
        </a:p>
      </dgm:t>
    </dgm:pt>
    <dgm:pt modelId="{AAC06EBF-E56E-409C-9FCA-CE83AC88E16B}">
      <dgm:prSet custT="1"/>
      <dgm:spPr/>
      <dgm:t>
        <a:bodyPr/>
        <a:lstStyle/>
        <a:p>
          <a:pPr rtl="0"/>
          <a:r>
            <a:rPr lang="en-US" sz="2400" b="1" dirty="0"/>
            <a:t>Melissa Renouf, </a:t>
          </a:r>
          <a:r>
            <a:rPr lang="en-US" sz="2400" i="1" dirty="0"/>
            <a:t>Regional Safety &amp; Health Manager, Cintas</a:t>
          </a:r>
          <a:endParaRPr lang="en-US" sz="2400" dirty="0"/>
        </a:p>
      </dgm:t>
    </dgm:pt>
    <dgm:pt modelId="{AF24E146-F384-4A92-9267-B0DC0EFE40BB}" type="parTrans" cxnId="{3FC92718-D968-462E-B629-6120D0C68C45}">
      <dgm:prSet/>
      <dgm:spPr/>
      <dgm:t>
        <a:bodyPr/>
        <a:lstStyle/>
        <a:p>
          <a:endParaRPr lang="en-US"/>
        </a:p>
      </dgm:t>
    </dgm:pt>
    <dgm:pt modelId="{658B84F9-3C7C-402F-BC33-75C721C25DEA}" type="sibTrans" cxnId="{3FC92718-D968-462E-B629-6120D0C68C45}">
      <dgm:prSet/>
      <dgm:spPr/>
      <dgm:t>
        <a:bodyPr/>
        <a:lstStyle/>
        <a:p>
          <a:endParaRPr lang="en-US"/>
        </a:p>
      </dgm:t>
    </dgm:pt>
    <dgm:pt modelId="{E1D0A2A8-73E3-4DDA-B4D8-A10E65FDA8B9}">
      <dgm:prSet custT="1"/>
      <dgm:spPr/>
      <dgm:t>
        <a:bodyPr/>
        <a:lstStyle/>
        <a:p>
          <a:pPr rtl="0"/>
          <a:r>
            <a:rPr lang="en-US" sz="2400" dirty="0">
              <a:hlinkClick xmlns:r="http://schemas.openxmlformats.org/officeDocument/2006/relationships" r:id="rId1"/>
            </a:rPr>
            <a:t>Renoufm@Cintas.com</a:t>
          </a:r>
          <a:r>
            <a:rPr lang="en-US" sz="2400" dirty="0"/>
            <a:t> </a:t>
          </a:r>
        </a:p>
      </dgm:t>
    </dgm:pt>
    <dgm:pt modelId="{8120F798-855E-452C-8F52-B081C9C732CC}" type="parTrans" cxnId="{4DB4B6DD-37A3-43EB-8B43-671F7851194E}">
      <dgm:prSet/>
      <dgm:spPr/>
      <dgm:t>
        <a:bodyPr/>
        <a:lstStyle/>
        <a:p>
          <a:endParaRPr lang="en-US"/>
        </a:p>
      </dgm:t>
    </dgm:pt>
    <dgm:pt modelId="{96B2165C-BF29-4312-A8E5-40FE95DDC6CB}" type="sibTrans" cxnId="{4DB4B6DD-37A3-43EB-8B43-671F7851194E}">
      <dgm:prSet/>
      <dgm:spPr/>
      <dgm:t>
        <a:bodyPr/>
        <a:lstStyle/>
        <a:p>
          <a:endParaRPr lang="en-US"/>
        </a:p>
      </dgm:t>
    </dgm:pt>
    <dgm:pt modelId="{DF99AF51-8DF7-487E-B1B8-1A814E3E0A96}">
      <dgm:prSet custT="1"/>
      <dgm:spPr/>
      <dgm:t>
        <a:bodyPr/>
        <a:lstStyle/>
        <a:p>
          <a:pPr rtl="0"/>
          <a:r>
            <a:rPr lang="en-US" sz="2400" dirty="0"/>
            <a:t>E-mail For Region 1 VPPPA</a:t>
          </a:r>
        </a:p>
      </dgm:t>
    </dgm:pt>
    <dgm:pt modelId="{F59AFF46-99F7-4531-A86E-FBCBF83C7D3E}" type="parTrans" cxnId="{C92F6385-D031-471D-8078-2A9224816D0A}">
      <dgm:prSet/>
      <dgm:spPr/>
      <dgm:t>
        <a:bodyPr/>
        <a:lstStyle/>
        <a:p>
          <a:endParaRPr lang="en-US"/>
        </a:p>
      </dgm:t>
    </dgm:pt>
    <dgm:pt modelId="{C08F076F-98F1-4485-AD3C-86102742D611}" type="sibTrans" cxnId="{C92F6385-D031-471D-8078-2A9224816D0A}">
      <dgm:prSet/>
      <dgm:spPr/>
      <dgm:t>
        <a:bodyPr/>
        <a:lstStyle/>
        <a:p>
          <a:endParaRPr lang="en-US"/>
        </a:p>
      </dgm:t>
    </dgm:pt>
    <dgm:pt modelId="{BD35758B-F556-4233-8BA4-F4535A58749B}">
      <dgm:prSet custT="1"/>
      <dgm:spPr/>
      <dgm:t>
        <a:bodyPr/>
        <a:lstStyle/>
        <a:p>
          <a:pPr rtl="0"/>
          <a:r>
            <a:rPr lang="en-US" sz="2400" dirty="0">
              <a:hlinkClick xmlns:r="http://schemas.openxmlformats.org/officeDocument/2006/relationships" r:id="rId2"/>
            </a:rPr>
            <a:t>reg1vpppa@gmail.com</a:t>
          </a:r>
          <a:endParaRPr lang="en-US" sz="2400" dirty="0"/>
        </a:p>
      </dgm:t>
    </dgm:pt>
    <dgm:pt modelId="{46D9093E-4E6D-4FFE-B3BA-816B7DC018B1}" type="parTrans" cxnId="{6B148297-AFDD-4781-B381-5C308FE172CB}">
      <dgm:prSet/>
      <dgm:spPr/>
      <dgm:t>
        <a:bodyPr/>
        <a:lstStyle/>
        <a:p>
          <a:endParaRPr lang="en-US"/>
        </a:p>
      </dgm:t>
    </dgm:pt>
    <dgm:pt modelId="{ECEFBE96-3818-4D0D-9355-6991BB3BA325}" type="sibTrans" cxnId="{6B148297-AFDD-4781-B381-5C308FE172CB}">
      <dgm:prSet/>
      <dgm:spPr/>
      <dgm:t>
        <a:bodyPr/>
        <a:lstStyle/>
        <a:p>
          <a:endParaRPr lang="en-US"/>
        </a:p>
      </dgm:t>
    </dgm:pt>
    <dgm:pt modelId="{1EA7B058-193B-4B65-842E-E8010F09D51C}">
      <dgm:prSet custT="1"/>
      <dgm:spPr/>
      <dgm:t>
        <a:bodyPr/>
        <a:lstStyle/>
        <a:p>
          <a:pPr rtl="0"/>
          <a:r>
            <a:rPr lang="en-US" sz="2800" b="0" i="1" u="sng" dirty="0"/>
            <a:t>Goals</a:t>
          </a:r>
          <a:r>
            <a:rPr lang="en-US" sz="2400" b="0" i="1" u="sng" dirty="0"/>
            <a:t>:</a:t>
          </a:r>
          <a:endParaRPr lang="en-US" sz="2400" b="0" i="1" dirty="0"/>
        </a:p>
      </dgm:t>
    </dgm:pt>
    <dgm:pt modelId="{B7A6962F-C5C4-406E-8B1F-2AC9B7651CA8}" type="parTrans" cxnId="{AE98B4D2-C819-4A41-9386-7511B27B01E9}">
      <dgm:prSet/>
      <dgm:spPr/>
      <dgm:t>
        <a:bodyPr/>
        <a:lstStyle/>
        <a:p>
          <a:endParaRPr lang="en-US"/>
        </a:p>
      </dgm:t>
    </dgm:pt>
    <dgm:pt modelId="{01F32CA7-21A9-45E1-A060-9C56C6BD1432}" type="sibTrans" cxnId="{AE98B4D2-C819-4A41-9386-7511B27B01E9}">
      <dgm:prSet/>
      <dgm:spPr/>
      <dgm:t>
        <a:bodyPr/>
        <a:lstStyle/>
        <a:p>
          <a:endParaRPr lang="en-US"/>
        </a:p>
      </dgm:t>
    </dgm:pt>
    <dgm:pt modelId="{717AF244-B1E0-4B4A-92B4-F5928EF0C253}">
      <dgm:prSet custT="1"/>
      <dgm:spPr/>
      <dgm:t>
        <a:bodyPr/>
        <a:lstStyle/>
        <a:p>
          <a:pPr rtl="0"/>
          <a:r>
            <a:rPr lang="en-US" sz="2400" dirty="0"/>
            <a:t>Share regional happenings, mentoring, board elections, conference information, etc. with our contacts via multiple mediums.</a:t>
          </a:r>
        </a:p>
      </dgm:t>
    </dgm:pt>
    <dgm:pt modelId="{D6098474-922D-401D-9569-390D48C34EDF}" type="parTrans" cxnId="{4FC8E4C6-8158-4A15-BD88-2C21FF9630E0}">
      <dgm:prSet/>
      <dgm:spPr/>
      <dgm:t>
        <a:bodyPr/>
        <a:lstStyle/>
        <a:p>
          <a:endParaRPr lang="en-US"/>
        </a:p>
      </dgm:t>
    </dgm:pt>
    <dgm:pt modelId="{5AB16A4F-0AF2-470B-AF17-7BC9649EDB5F}" type="sibTrans" cxnId="{4FC8E4C6-8158-4A15-BD88-2C21FF9630E0}">
      <dgm:prSet/>
      <dgm:spPr/>
      <dgm:t>
        <a:bodyPr/>
        <a:lstStyle/>
        <a:p>
          <a:endParaRPr lang="en-US"/>
        </a:p>
      </dgm:t>
    </dgm:pt>
    <dgm:pt modelId="{748259BD-1088-4737-A471-A00391350690}" type="pres">
      <dgm:prSet presAssocID="{3B7C819A-C49C-4D57-9E2F-7D85C303F90B}" presName="Name0" presStyleCnt="0">
        <dgm:presLayoutVars>
          <dgm:dir/>
          <dgm:animLvl val="lvl"/>
          <dgm:resizeHandles val="exact"/>
        </dgm:presLayoutVars>
      </dgm:prSet>
      <dgm:spPr/>
    </dgm:pt>
    <dgm:pt modelId="{C0C82C85-E765-4B4F-A060-2B0D40F035BD}" type="pres">
      <dgm:prSet presAssocID="{783C9B55-949F-4597-B6B2-05B234BEB48E}" presName="composite" presStyleCnt="0"/>
      <dgm:spPr/>
    </dgm:pt>
    <dgm:pt modelId="{FF060305-95A9-4EC8-AA41-C153E9CD19A9}" type="pres">
      <dgm:prSet presAssocID="{783C9B55-949F-4597-B6B2-05B234BEB48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EB50FFB-E0C5-45D2-96D4-61C208129E8E}" type="pres">
      <dgm:prSet presAssocID="{783C9B55-949F-4597-B6B2-05B234BEB48E}" presName="desTx" presStyleLbl="alignAccFollowNode1" presStyleIdx="0" presStyleCnt="2">
        <dgm:presLayoutVars>
          <dgm:bulletEnabled val="1"/>
        </dgm:presLayoutVars>
      </dgm:prSet>
      <dgm:spPr/>
    </dgm:pt>
    <dgm:pt modelId="{4634E681-2248-4361-B047-41732BD65511}" type="pres">
      <dgm:prSet presAssocID="{ED96D30E-A784-4595-8002-C7E663E3657C}" presName="space" presStyleCnt="0"/>
      <dgm:spPr/>
    </dgm:pt>
    <dgm:pt modelId="{C206BC59-2504-4474-8EFD-9EDE94C8B8AF}" type="pres">
      <dgm:prSet presAssocID="{1EA7B058-193B-4B65-842E-E8010F09D51C}" presName="composite" presStyleCnt="0"/>
      <dgm:spPr/>
    </dgm:pt>
    <dgm:pt modelId="{8BF5670B-7EAD-4E90-9582-AFDC6B83392A}" type="pres">
      <dgm:prSet presAssocID="{1EA7B058-193B-4B65-842E-E8010F09D51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6D961E6-2FA9-4BFB-92C5-96D1C1356FA2}" type="pres">
      <dgm:prSet presAssocID="{1EA7B058-193B-4B65-842E-E8010F09D51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FC92718-D968-462E-B629-6120D0C68C45}" srcId="{783C9B55-949F-4597-B6B2-05B234BEB48E}" destId="{AAC06EBF-E56E-409C-9FCA-CE83AC88E16B}" srcOrd="0" destOrd="0" parTransId="{AF24E146-F384-4A92-9267-B0DC0EFE40BB}" sibTransId="{658B84F9-3C7C-402F-BC33-75C721C25DEA}"/>
    <dgm:cxn modelId="{0C15CA1B-A89D-4E7E-9C4C-64A674E58363}" type="presOf" srcId="{717AF244-B1E0-4B4A-92B4-F5928EF0C253}" destId="{86D961E6-2FA9-4BFB-92C5-96D1C1356FA2}" srcOrd="0" destOrd="0" presId="urn:microsoft.com/office/officeart/2005/8/layout/hList1"/>
    <dgm:cxn modelId="{85CF8C3A-8730-4D06-9725-3B742D800E0B}" type="presOf" srcId="{AAC06EBF-E56E-409C-9FCA-CE83AC88E16B}" destId="{FEB50FFB-E0C5-45D2-96D4-61C208129E8E}" srcOrd="0" destOrd="0" presId="urn:microsoft.com/office/officeart/2005/8/layout/hList1"/>
    <dgm:cxn modelId="{1BD32465-A98B-4FF4-88C3-D63FA31ADAAB}" type="presOf" srcId="{DF99AF51-8DF7-487E-B1B8-1A814E3E0A96}" destId="{FEB50FFB-E0C5-45D2-96D4-61C208129E8E}" srcOrd="0" destOrd="2" presId="urn:microsoft.com/office/officeart/2005/8/layout/hList1"/>
    <dgm:cxn modelId="{5DACE347-4943-44E0-9375-D26E302E110D}" type="presOf" srcId="{3B7C819A-C49C-4D57-9E2F-7D85C303F90B}" destId="{748259BD-1088-4737-A471-A00391350690}" srcOrd="0" destOrd="0" presId="urn:microsoft.com/office/officeart/2005/8/layout/hList1"/>
    <dgm:cxn modelId="{53D44C76-1DBD-4BC9-9360-8BC39DFC1BDE}" srcId="{3B7C819A-C49C-4D57-9E2F-7D85C303F90B}" destId="{783C9B55-949F-4597-B6B2-05B234BEB48E}" srcOrd="0" destOrd="0" parTransId="{62E31753-76A7-466E-B7BF-06093E8378C4}" sibTransId="{ED96D30E-A784-4595-8002-C7E663E3657C}"/>
    <dgm:cxn modelId="{DEDA017A-85C9-4679-959C-F2D633BFC03C}" type="presOf" srcId="{E1D0A2A8-73E3-4DDA-B4D8-A10E65FDA8B9}" destId="{FEB50FFB-E0C5-45D2-96D4-61C208129E8E}" srcOrd="0" destOrd="1" presId="urn:microsoft.com/office/officeart/2005/8/layout/hList1"/>
    <dgm:cxn modelId="{C92F6385-D031-471D-8078-2A9224816D0A}" srcId="{783C9B55-949F-4597-B6B2-05B234BEB48E}" destId="{DF99AF51-8DF7-487E-B1B8-1A814E3E0A96}" srcOrd="1" destOrd="0" parTransId="{F59AFF46-99F7-4531-A86E-FBCBF83C7D3E}" sibTransId="{C08F076F-98F1-4485-AD3C-86102742D611}"/>
    <dgm:cxn modelId="{6B148297-AFDD-4781-B381-5C308FE172CB}" srcId="{DF99AF51-8DF7-487E-B1B8-1A814E3E0A96}" destId="{BD35758B-F556-4233-8BA4-F4535A58749B}" srcOrd="0" destOrd="0" parTransId="{46D9093E-4E6D-4FFE-B3BA-816B7DC018B1}" sibTransId="{ECEFBE96-3818-4D0D-9355-6991BB3BA325}"/>
    <dgm:cxn modelId="{32B261AA-42D7-481B-A161-EB6ED7C92702}" type="presOf" srcId="{783C9B55-949F-4597-B6B2-05B234BEB48E}" destId="{FF060305-95A9-4EC8-AA41-C153E9CD19A9}" srcOrd="0" destOrd="0" presId="urn:microsoft.com/office/officeart/2005/8/layout/hList1"/>
    <dgm:cxn modelId="{72E99FBD-BB71-484A-965A-7A5C51174F62}" type="presOf" srcId="{BD35758B-F556-4233-8BA4-F4535A58749B}" destId="{FEB50FFB-E0C5-45D2-96D4-61C208129E8E}" srcOrd="0" destOrd="3" presId="urn:microsoft.com/office/officeart/2005/8/layout/hList1"/>
    <dgm:cxn modelId="{4FC8E4C6-8158-4A15-BD88-2C21FF9630E0}" srcId="{1EA7B058-193B-4B65-842E-E8010F09D51C}" destId="{717AF244-B1E0-4B4A-92B4-F5928EF0C253}" srcOrd="0" destOrd="0" parTransId="{D6098474-922D-401D-9569-390D48C34EDF}" sibTransId="{5AB16A4F-0AF2-470B-AF17-7BC9649EDB5F}"/>
    <dgm:cxn modelId="{AE98B4D2-C819-4A41-9386-7511B27B01E9}" srcId="{3B7C819A-C49C-4D57-9E2F-7D85C303F90B}" destId="{1EA7B058-193B-4B65-842E-E8010F09D51C}" srcOrd="1" destOrd="0" parTransId="{B7A6962F-C5C4-406E-8B1F-2AC9B7651CA8}" sibTransId="{01F32CA7-21A9-45E1-A060-9C56C6BD1432}"/>
    <dgm:cxn modelId="{4DB4B6DD-37A3-43EB-8B43-671F7851194E}" srcId="{AAC06EBF-E56E-409C-9FCA-CE83AC88E16B}" destId="{E1D0A2A8-73E3-4DDA-B4D8-A10E65FDA8B9}" srcOrd="0" destOrd="0" parTransId="{8120F798-855E-452C-8F52-B081C9C732CC}" sibTransId="{96B2165C-BF29-4312-A8E5-40FE95DDC6CB}"/>
    <dgm:cxn modelId="{6AADCCFF-0B94-4EE3-BE9D-E3C41797324E}" type="presOf" srcId="{1EA7B058-193B-4B65-842E-E8010F09D51C}" destId="{8BF5670B-7EAD-4E90-9582-AFDC6B83392A}" srcOrd="0" destOrd="0" presId="urn:microsoft.com/office/officeart/2005/8/layout/hList1"/>
    <dgm:cxn modelId="{77ECFB38-B0C8-4ADF-9085-3FBA09D4E0E5}" type="presParOf" srcId="{748259BD-1088-4737-A471-A00391350690}" destId="{C0C82C85-E765-4B4F-A060-2B0D40F035BD}" srcOrd="0" destOrd="0" presId="urn:microsoft.com/office/officeart/2005/8/layout/hList1"/>
    <dgm:cxn modelId="{EA26EE64-D56F-4A01-994E-F7C252F820A0}" type="presParOf" srcId="{C0C82C85-E765-4B4F-A060-2B0D40F035BD}" destId="{FF060305-95A9-4EC8-AA41-C153E9CD19A9}" srcOrd="0" destOrd="0" presId="urn:microsoft.com/office/officeart/2005/8/layout/hList1"/>
    <dgm:cxn modelId="{0004FEA8-84AF-41C2-9633-C3D918C5D673}" type="presParOf" srcId="{C0C82C85-E765-4B4F-A060-2B0D40F035BD}" destId="{FEB50FFB-E0C5-45D2-96D4-61C208129E8E}" srcOrd="1" destOrd="0" presId="urn:microsoft.com/office/officeart/2005/8/layout/hList1"/>
    <dgm:cxn modelId="{1EC40DD6-61B0-4CF7-B2D5-4749BF466A81}" type="presParOf" srcId="{748259BD-1088-4737-A471-A00391350690}" destId="{4634E681-2248-4361-B047-41732BD65511}" srcOrd="1" destOrd="0" presId="urn:microsoft.com/office/officeart/2005/8/layout/hList1"/>
    <dgm:cxn modelId="{A38B5515-6104-4CF9-B14D-5E3A50A9C1AB}" type="presParOf" srcId="{748259BD-1088-4737-A471-A00391350690}" destId="{C206BC59-2504-4474-8EFD-9EDE94C8B8AF}" srcOrd="2" destOrd="0" presId="urn:microsoft.com/office/officeart/2005/8/layout/hList1"/>
    <dgm:cxn modelId="{0CAB1B0C-A516-4DC9-8C45-B6798AA99827}" type="presParOf" srcId="{C206BC59-2504-4474-8EFD-9EDE94C8B8AF}" destId="{8BF5670B-7EAD-4E90-9582-AFDC6B83392A}" srcOrd="0" destOrd="0" presId="urn:microsoft.com/office/officeart/2005/8/layout/hList1"/>
    <dgm:cxn modelId="{368372B8-0F84-4A52-91B6-4483AF908D3F}" type="presParOf" srcId="{C206BC59-2504-4474-8EFD-9EDE94C8B8AF}" destId="{86D961E6-2FA9-4BFB-92C5-96D1C1356F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850AF-AE18-496D-8FB8-BCF357BAFC3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62F5CD4-A6A9-46FD-B7D7-C089D336DF1A}">
      <dgm:prSet phldrT="[Text]" custT="1"/>
      <dgm:spPr/>
      <dgm:t>
        <a:bodyPr/>
        <a:lstStyle/>
        <a:p>
          <a:r>
            <a:rPr lang="en-US" sz="2400" dirty="0"/>
            <a:t>E-mail</a:t>
          </a:r>
        </a:p>
      </dgm:t>
    </dgm:pt>
    <dgm:pt modelId="{1D6A39C1-0547-4179-AA33-0CD3DEE3C084}" type="parTrans" cxnId="{411098E3-6E98-49F7-9E46-3D556FD11274}">
      <dgm:prSet/>
      <dgm:spPr/>
      <dgm:t>
        <a:bodyPr/>
        <a:lstStyle/>
        <a:p>
          <a:endParaRPr lang="en-US"/>
        </a:p>
      </dgm:t>
    </dgm:pt>
    <dgm:pt modelId="{0C9D480B-9ABD-439F-B621-96E33912F5BA}" type="sibTrans" cxnId="{411098E3-6E98-49F7-9E46-3D556FD11274}">
      <dgm:prSet/>
      <dgm:spPr/>
      <dgm:t>
        <a:bodyPr/>
        <a:lstStyle/>
        <a:p>
          <a:endParaRPr lang="en-US"/>
        </a:p>
      </dgm:t>
    </dgm:pt>
    <dgm:pt modelId="{5E8AE884-A430-4793-A6D7-6E0FA69A9332}">
      <dgm:prSet phldrT="[Text]" custT="1"/>
      <dgm:spPr/>
      <dgm:t>
        <a:bodyPr/>
        <a:lstStyle/>
        <a:p>
          <a:r>
            <a:rPr lang="en-US" sz="2400" dirty="0"/>
            <a:t>Constant Contact</a:t>
          </a:r>
        </a:p>
      </dgm:t>
    </dgm:pt>
    <dgm:pt modelId="{49F5992F-D9FB-444B-B2B1-1722F144FE21}" type="parTrans" cxnId="{B7382A5A-F20A-47D2-AF88-80B22E2D7A8A}">
      <dgm:prSet/>
      <dgm:spPr/>
      <dgm:t>
        <a:bodyPr/>
        <a:lstStyle/>
        <a:p>
          <a:endParaRPr lang="en-US"/>
        </a:p>
      </dgm:t>
    </dgm:pt>
    <dgm:pt modelId="{EF51D9BC-76F0-4BD2-A4D0-09BC9A06A4AF}" type="sibTrans" cxnId="{B7382A5A-F20A-47D2-AF88-80B22E2D7A8A}">
      <dgm:prSet/>
      <dgm:spPr/>
      <dgm:t>
        <a:bodyPr/>
        <a:lstStyle/>
        <a:p>
          <a:endParaRPr lang="en-US"/>
        </a:p>
      </dgm:t>
    </dgm:pt>
    <dgm:pt modelId="{76312B0B-DFC3-497F-B59D-F5B2FA13F2BC}">
      <dgm:prSet phldrT="[Text]" custT="1"/>
      <dgm:spPr/>
      <dgm:t>
        <a:bodyPr/>
        <a:lstStyle/>
        <a:p>
          <a:r>
            <a:rPr lang="en-US" sz="2400" dirty="0"/>
            <a:t>Webpage</a:t>
          </a:r>
        </a:p>
      </dgm:t>
    </dgm:pt>
    <dgm:pt modelId="{7BBDF959-566A-4A54-A041-D292CBA7A0F7}" type="parTrans" cxnId="{86CA497D-AB1D-4AB9-A069-7CDA427C862C}">
      <dgm:prSet/>
      <dgm:spPr/>
      <dgm:t>
        <a:bodyPr/>
        <a:lstStyle/>
        <a:p>
          <a:endParaRPr lang="en-US"/>
        </a:p>
      </dgm:t>
    </dgm:pt>
    <dgm:pt modelId="{83252B42-D473-4602-95B5-920A8E5813CD}" type="sibTrans" cxnId="{86CA497D-AB1D-4AB9-A069-7CDA427C862C}">
      <dgm:prSet/>
      <dgm:spPr/>
      <dgm:t>
        <a:bodyPr/>
        <a:lstStyle/>
        <a:p>
          <a:endParaRPr lang="en-US"/>
        </a:p>
      </dgm:t>
    </dgm:pt>
    <dgm:pt modelId="{B1A8D9EB-79ED-4E88-805B-A9838A5DAE6A}">
      <dgm:prSet phldrT="[Text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"/>
            </a:rPr>
            <a:t>www.vppregion1.com</a:t>
          </a:r>
          <a:endParaRPr lang="en-US" sz="2400" dirty="0"/>
        </a:p>
      </dgm:t>
    </dgm:pt>
    <dgm:pt modelId="{795C8411-1CD3-43BF-A8A8-F93A85B8EAB1}" type="parTrans" cxnId="{96D01CC6-1D65-43DC-82B4-46A69F27FDA8}">
      <dgm:prSet/>
      <dgm:spPr/>
      <dgm:t>
        <a:bodyPr/>
        <a:lstStyle/>
        <a:p>
          <a:endParaRPr lang="en-US"/>
        </a:p>
      </dgm:t>
    </dgm:pt>
    <dgm:pt modelId="{22FCF04E-9AD6-44DF-9660-B86E737E6BEA}" type="sibTrans" cxnId="{96D01CC6-1D65-43DC-82B4-46A69F27FDA8}">
      <dgm:prSet/>
      <dgm:spPr/>
      <dgm:t>
        <a:bodyPr/>
        <a:lstStyle/>
        <a:p>
          <a:endParaRPr lang="en-US"/>
        </a:p>
      </dgm:t>
    </dgm:pt>
    <dgm:pt modelId="{D4CCCDB9-6E44-40E7-B698-E814FB15CEC7}">
      <dgm:prSet phldrT="[Text]" custT="1"/>
      <dgm:spPr/>
      <dgm:t>
        <a:bodyPr/>
        <a:lstStyle/>
        <a:p>
          <a:r>
            <a:rPr lang="en-US" sz="2400" dirty="0"/>
            <a:t>Social Media</a:t>
          </a:r>
        </a:p>
      </dgm:t>
    </dgm:pt>
    <dgm:pt modelId="{224719B1-EC57-424D-8EC7-67EC13EC2DBB}" type="parTrans" cxnId="{88529322-8D9D-476C-85D5-4210FE01451A}">
      <dgm:prSet/>
      <dgm:spPr/>
      <dgm:t>
        <a:bodyPr/>
        <a:lstStyle/>
        <a:p>
          <a:endParaRPr lang="en-US"/>
        </a:p>
      </dgm:t>
    </dgm:pt>
    <dgm:pt modelId="{E2B98BEB-C164-4461-B661-34B96F22F21C}" type="sibTrans" cxnId="{88529322-8D9D-476C-85D5-4210FE01451A}">
      <dgm:prSet/>
      <dgm:spPr/>
      <dgm:t>
        <a:bodyPr/>
        <a:lstStyle/>
        <a:p>
          <a:endParaRPr lang="en-US"/>
        </a:p>
      </dgm:t>
    </dgm:pt>
    <dgm:pt modelId="{C76FDCB8-43B0-4D50-82A5-E13B4EF73AF4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2400" dirty="0"/>
            <a:t>LinkedIn</a:t>
          </a:r>
        </a:p>
      </dgm:t>
    </dgm:pt>
    <dgm:pt modelId="{E5B7B5D0-87BB-4F84-85E0-357517D72A02}" type="parTrans" cxnId="{8282C6E2-9275-4588-A38B-D5AA08C3AEB9}">
      <dgm:prSet/>
      <dgm:spPr/>
      <dgm:t>
        <a:bodyPr/>
        <a:lstStyle/>
        <a:p>
          <a:endParaRPr lang="en-US"/>
        </a:p>
      </dgm:t>
    </dgm:pt>
    <dgm:pt modelId="{A96BFA35-C620-4FCA-8BDD-B046439A86BC}" type="sibTrans" cxnId="{8282C6E2-9275-4588-A38B-D5AA08C3AEB9}">
      <dgm:prSet/>
      <dgm:spPr/>
      <dgm:t>
        <a:bodyPr/>
        <a:lstStyle/>
        <a:p>
          <a:endParaRPr lang="en-US"/>
        </a:p>
      </dgm:t>
    </dgm:pt>
    <dgm:pt modelId="{728056DF-CD85-42DE-92D9-8D63C0D336EA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2400" dirty="0"/>
            <a:t>Facebook</a:t>
          </a:r>
        </a:p>
      </dgm:t>
    </dgm:pt>
    <dgm:pt modelId="{82B1A880-FAF5-4120-9EE7-5C4E92FA9BFE}" type="parTrans" cxnId="{87DC6A79-0138-4CD9-B8F2-007E17CB19EE}">
      <dgm:prSet/>
      <dgm:spPr/>
      <dgm:t>
        <a:bodyPr/>
        <a:lstStyle/>
        <a:p>
          <a:endParaRPr lang="en-US"/>
        </a:p>
      </dgm:t>
    </dgm:pt>
    <dgm:pt modelId="{CFC22865-AC8E-47DD-84C5-B114C1CD9580}" type="sibTrans" cxnId="{87DC6A79-0138-4CD9-B8F2-007E17CB19EE}">
      <dgm:prSet/>
      <dgm:spPr/>
      <dgm:t>
        <a:bodyPr/>
        <a:lstStyle/>
        <a:p>
          <a:endParaRPr lang="en-US"/>
        </a:p>
      </dgm:t>
    </dgm:pt>
    <dgm:pt modelId="{6451B499-E547-4E0C-93C1-445D3DB96140}" type="pres">
      <dgm:prSet presAssocID="{580850AF-AE18-496D-8FB8-BCF357BAFC33}" presName="Name0" presStyleCnt="0">
        <dgm:presLayoutVars>
          <dgm:chMax/>
          <dgm:chPref/>
          <dgm:dir/>
        </dgm:presLayoutVars>
      </dgm:prSet>
      <dgm:spPr/>
    </dgm:pt>
    <dgm:pt modelId="{6667FC0B-D496-4042-8512-76C8C87484C0}" type="pres">
      <dgm:prSet presAssocID="{962F5CD4-A6A9-46FD-B7D7-C089D336DF1A}" presName="composite" presStyleCnt="0">
        <dgm:presLayoutVars>
          <dgm:chMax val="1"/>
          <dgm:chPref val="1"/>
        </dgm:presLayoutVars>
      </dgm:prSet>
      <dgm:spPr/>
    </dgm:pt>
    <dgm:pt modelId="{C4627740-AC88-48F5-9960-1AB4A76CFB4E}" type="pres">
      <dgm:prSet presAssocID="{962F5CD4-A6A9-46FD-B7D7-C089D336DF1A}" presName="Accent" presStyleLbl="trAlignAcc1" presStyleIdx="0" presStyleCnt="3">
        <dgm:presLayoutVars>
          <dgm:chMax val="0"/>
          <dgm:chPref val="0"/>
        </dgm:presLayoutVars>
      </dgm:prSet>
      <dgm:spPr/>
    </dgm:pt>
    <dgm:pt modelId="{4E7648CB-BC33-4640-8050-8AAAD9B1C40D}" type="pres">
      <dgm:prSet presAssocID="{962F5CD4-A6A9-46FD-B7D7-C089D336DF1A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C1629726-9DE3-4468-98DB-968D35159036}" type="pres">
      <dgm:prSet presAssocID="{962F5CD4-A6A9-46FD-B7D7-C089D336DF1A}" presName="ChildComposite" presStyleCnt="0"/>
      <dgm:spPr/>
    </dgm:pt>
    <dgm:pt modelId="{9343A620-17CC-4FBE-BD80-494E1D8A572B}" type="pres">
      <dgm:prSet presAssocID="{962F5CD4-A6A9-46FD-B7D7-C089D336DF1A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9033F42-CE32-450B-842F-478EAF3A49D9}" type="pres">
      <dgm:prSet presAssocID="{962F5CD4-A6A9-46FD-B7D7-C089D336DF1A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02CC46D9-B95C-4AB5-813B-077BD186022B}" type="pres">
      <dgm:prSet presAssocID="{0C9D480B-9ABD-439F-B621-96E33912F5BA}" presName="sibTrans" presStyleCnt="0"/>
      <dgm:spPr/>
    </dgm:pt>
    <dgm:pt modelId="{D42655EE-0F26-43B3-AE69-41D5932AD153}" type="pres">
      <dgm:prSet presAssocID="{76312B0B-DFC3-497F-B59D-F5B2FA13F2BC}" presName="composite" presStyleCnt="0">
        <dgm:presLayoutVars>
          <dgm:chMax val="1"/>
          <dgm:chPref val="1"/>
        </dgm:presLayoutVars>
      </dgm:prSet>
      <dgm:spPr/>
    </dgm:pt>
    <dgm:pt modelId="{2AC4BB2F-60E0-4FC1-B019-C04AE9917B9F}" type="pres">
      <dgm:prSet presAssocID="{76312B0B-DFC3-497F-B59D-F5B2FA13F2BC}" presName="Accent" presStyleLbl="trAlignAcc1" presStyleIdx="1" presStyleCnt="3">
        <dgm:presLayoutVars>
          <dgm:chMax val="0"/>
          <dgm:chPref val="0"/>
        </dgm:presLayoutVars>
      </dgm:prSet>
      <dgm:spPr/>
    </dgm:pt>
    <dgm:pt modelId="{347D633C-1D74-4FFC-A491-3A6947336E1F}" type="pres">
      <dgm:prSet presAssocID="{76312B0B-DFC3-497F-B59D-F5B2FA13F2BC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BC3C3C77-B175-442C-9278-0423E6B862D7}" type="pres">
      <dgm:prSet presAssocID="{76312B0B-DFC3-497F-B59D-F5B2FA13F2BC}" presName="ChildComposite" presStyleCnt="0"/>
      <dgm:spPr/>
    </dgm:pt>
    <dgm:pt modelId="{FABD792F-A1F7-4C56-BB99-888E2151525A}" type="pres">
      <dgm:prSet presAssocID="{76312B0B-DFC3-497F-B59D-F5B2FA13F2BC}" presName="Child" presStyleLbl="node1" presStyleIdx="1" presStyleCnt="3" custScaleX="109376">
        <dgm:presLayoutVars>
          <dgm:chMax val="0"/>
          <dgm:chPref val="0"/>
          <dgm:bulletEnabled val="1"/>
        </dgm:presLayoutVars>
      </dgm:prSet>
      <dgm:spPr/>
    </dgm:pt>
    <dgm:pt modelId="{3DD66A51-A530-4F50-9F8C-3EC099391450}" type="pres">
      <dgm:prSet presAssocID="{76312B0B-DFC3-497F-B59D-F5B2FA13F2B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A2345900-457F-4900-A61F-E5EF844CD3BE}" type="pres">
      <dgm:prSet presAssocID="{83252B42-D473-4602-95B5-920A8E5813CD}" presName="sibTrans" presStyleCnt="0"/>
      <dgm:spPr/>
    </dgm:pt>
    <dgm:pt modelId="{09B43BA1-3A40-426B-A2D5-C17B9842A85E}" type="pres">
      <dgm:prSet presAssocID="{D4CCCDB9-6E44-40E7-B698-E814FB15CEC7}" presName="composite" presStyleCnt="0">
        <dgm:presLayoutVars>
          <dgm:chMax val="1"/>
          <dgm:chPref val="1"/>
        </dgm:presLayoutVars>
      </dgm:prSet>
      <dgm:spPr/>
    </dgm:pt>
    <dgm:pt modelId="{D344DCFA-7BA9-4144-B3EF-2F034A5DE87B}" type="pres">
      <dgm:prSet presAssocID="{D4CCCDB9-6E44-40E7-B698-E814FB15CEC7}" presName="Accent" presStyleLbl="trAlignAcc1" presStyleIdx="2" presStyleCnt="3">
        <dgm:presLayoutVars>
          <dgm:chMax val="0"/>
          <dgm:chPref val="0"/>
        </dgm:presLayoutVars>
      </dgm:prSet>
      <dgm:spPr/>
    </dgm:pt>
    <dgm:pt modelId="{BF45F04C-3CD5-4749-A4CE-4B5CFE7056E1}" type="pres">
      <dgm:prSet presAssocID="{D4CCCDB9-6E44-40E7-B698-E814FB15CEC7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875243D-4328-4EDA-B9D8-849E91B64771}" type="pres">
      <dgm:prSet presAssocID="{D4CCCDB9-6E44-40E7-B698-E814FB15CEC7}" presName="ChildComposite" presStyleCnt="0"/>
      <dgm:spPr/>
    </dgm:pt>
    <dgm:pt modelId="{C91852B6-82C3-4363-8843-E77F933D86FB}" type="pres">
      <dgm:prSet presAssocID="{D4CCCDB9-6E44-40E7-B698-E814FB15CEC7}" presName="Child" presStyleLbl="node1" presStyleIdx="2" presStyleCnt="3" custScaleY="117485" custLinFactNeighborY="11722">
        <dgm:presLayoutVars>
          <dgm:chMax val="0"/>
          <dgm:chPref val="0"/>
          <dgm:bulletEnabled val="1"/>
        </dgm:presLayoutVars>
      </dgm:prSet>
      <dgm:spPr/>
    </dgm:pt>
    <dgm:pt modelId="{CEFC6DE4-8586-4241-9BDE-2DCD654A19B4}" type="pres">
      <dgm:prSet presAssocID="{D4CCCDB9-6E44-40E7-B698-E814FB15CEC7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88529322-8D9D-476C-85D5-4210FE01451A}" srcId="{580850AF-AE18-496D-8FB8-BCF357BAFC33}" destId="{D4CCCDB9-6E44-40E7-B698-E814FB15CEC7}" srcOrd="2" destOrd="0" parTransId="{224719B1-EC57-424D-8EC7-67EC13EC2DBB}" sibTransId="{E2B98BEB-C164-4461-B661-34B96F22F21C}"/>
    <dgm:cxn modelId="{22899E29-9814-438F-B472-9970C2CD19DD}" type="presOf" srcId="{C76FDCB8-43B0-4D50-82A5-E13B4EF73AF4}" destId="{C91852B6-82C3-4363-8843-E77F933D86FB}" srcOrd="0" destOrd="0" presId="urn:microsoft.com/office/officeart/2008/layout/CaptionedPictures"/>
    <dgm:cxn modelId="{F322742B-AB0F-42DB-96D7-FA90FEAFFA47}" type="presOf" srcId="{728056DF-CD85-42DE-92D9-8D63C0D336EA}" destId="{C91852B6-82C3-4363-8843-E77F933D86FB}" srcOrd="0" destOrd="1" presId="urn:microsoft.com/office/officeart/2008/layout/CaptionedPictures"/>
    <dgm:cxn modelId="{0EF91878-D547-4005-8241-C46875657095}" type="presOf" srcId="{B1A8D9EB-79ED-4E88-805B-A9838A5DAE6A}" destId="{FABD792F-A1F7-4C56-BB99-888E2151525A}" srcOrd="0" destOrd="0" presId="urn:microsoft.com/office/officeart/2008/layout/CaptionedPictures"/>
    <dgm:cxn modelId="{87DC6A79-0138-4CD9-B8F2-007E17CB19EE}" srcId="{D4CCCDB9-6E44-40E7-B698-E814FB15CEC7}" destId="{728056DF-CD85-42DE-92D9-8D63C0D336EA}" srcOrd="1" destOrd="0" parTransId="{82B1A880-FAF5-4120-9EE7-5C4E92FA9BFE}" sibTransId="{CFC22865-AC8E-47DD-84C5-B114C1CD9580}"/>
    <dgm:cxn modelId="{B7382A5A-F20A-47D2-AF88-80B22E2D7A8A}" srcId="{962F5CD4-A6A9-46FD-B7D7-C089D336DF1A}" destId="{5E8AE884-A430-4793-A6D7-6E0FA69A9332}" srcOrd="0" destOrd="0" parTransId="{49F5992F-D9FB-444B-B2B1-1722F144FE21}" sibTransId="{EF51D9BC-76F0-4BD2-A4D0-09BC9A06A4AF}"/>
    <dgm:cxn modelId="{86CA497D-AB1D-4AB9-A069-7CDA427C862C}" srcId="{580850AF-AE18-496D-8FB8-BCF357BAFC33}" destId="{76312B0B-DFC3-497F-B59D-F5B2FA13F2BC}" srcOrd="1" destOrd="0" parTransId="{7BBDF959-566A-4A54-A041-D292CBA7A0F7}" sibTransId="{83252B42-D473-4602-95B5-920A8E5813CD}"/>
    <dgm:cxn modelId="{E499D88B-7680-4470-95A5-934A0E12FA98}" type="presOf" srcId="{5E8AE884-A430-4793-A6D7-6E0FA69A9332}" destId="{9343A620-17CC-4FBE-BD80-494E1D8A572B}" srcOrd="0" destOrd="0" presId="urn:microsoft.com/office/officeart/2008/layout/CaptionedPictures"/>
    <dgm:cxn modelId="{26AB27AB-4830-45E4-B4C7-CC6799463A81}" type="presOf" srcId="{580850AF-AE18-496D-8FB8-BCF357BAFC33}" destId="{6451B499-E547-4E0C-93C1-445D3DB96140}" srcOrd="0" destOrd="0" presId="urn:microsoft.com/office/officeart/2008/layout/CaptionedPictures"/>
    <dgm:cxn modelId="{96D01CC6-1D65-43DC-82B4-46A69F27FDA8}" srcId="{76312B0B-DFC3-497F-B59D-F5B2FA13F2BC}" destId="{B1A8D9EB-79ED-4E88-805B-A9838A5DAE6A}" srcOrd="0" destOrd="0" parTransId="{795C8411-1CD3-43BF-A8A8-F93A85B8EAB1}" sibTransId="{22FCF04E-9AD6-44DF-9660-B86E737E6BEA}"/>
    <dgm:cxn modelId="{B83A11D9-4587-4929-B656-77BC74BB6E73}" type="presOf" srcId="{962F5CD4-A6A9-46FD-B7D7-C089D336DF1A}" destId="{39033F42-CE32-450B-842F-478EAF3A49D9}" srcOrd="0" destOrd="0" presId="urn:microsoft.com/office/officeart/2008/layout/CaptionedPictures"/>
    <dgm:cxn modelId="{C3C539D9-F725-449A-98B7-BFABF9B7F8AB}" type="presOf" srcId="{76312B0B-DFC3-497F-B59D-F5B2FA13F2BC}" destId="{3DD66A51-A530-4F50-9F8C-3EC099391450}" srcOrd="0" destOrd="0" presId="urn:microsoft.com/office/officeart/2008/layout/CaptionedPictures"/>
    <dgm:cxn modelId="{8282C6E2-9275-4588-A38B-D5AA08C3AEB9}" srcId="{D4CCCDB9-6E44-40E7-B698-E814FB15CEC7}" destId="{C76FDCB8-43B0-4D50-82A5-E13B4EF73AF4}" srcOrd="0" destOrd="0" parTransId="{E5B7B5D0-87BB-4F84-85E0-357517D72A02}" sibTransId="{A96BFA35-C620-4FCA-8BDD-B046439A86BC}"/>
    <dgm:cxn modelId="{411098E3-6E98-49F7-9E46-3D556FD11274}" srcId="{580850AF-AE18-496D-8FB8-BCF357BAFC33}" destId="{962F5CD4-A6A9-46FD-B7D7-C089D336DF1A}" srcOrd="0" destOrd="0" parTransId="{1D6A39C1-0547-4179-AA33-0CD3DEE3C084}" sibTransId="{0C9D480B-9ABD-439F-B621-96E33912F5BA}"/>
    <dgm:cxn modelId="{8D68BCE7-5C04-400D-81B2-86AE81FC88EF}" type="presOf" srcId="{D4CCCDB9-6E44-40E7-B698-E814FB15CEC7}" destId="{CEFC6DE4-8586-4241-9BDE-2DCD654A19B4}" srcOrd="0" destOrd="0" presId="urn:microsoft.com/office/officeart/2008/layout/CaptionedPictures"/>
    <dgm:cxn modelId="{1A8C384B-1B45-4E0B-BE33-016BB5CF6702}" type="presParOf" srcId="{6451B499-E547-4E0C-93C1-445D3DB96140}" destId="{6667FC0B-D496-4042-8512-76C8C87484C0}" srcOrd="0" destOrd="0" presId="urn:microsoft.com/office/officeart/2008/layout/CaptionedPictures"/>
    <dgm:cxn modelId="{C33831D3-F3C1-4662-942C-1FEE04D36991}" type="presParOf" srcId="{6667FC0B-D496-4042-8512-76C8C87484C0}" destId="{C4627740-AC88-48F5-9960-1AB4A76CFB4E}" srcOrd="0" destOrd="0" presId="urn:microsoft.com/office/officeart/2008/layout/CaptionedPictures"/>
    <dgm:cxn modelId="{12071D5E-A3C6-4FC1-8523-8BA5E1540BF8}" type="presParOf" srcId="{6667FC0B-D496-4042-8512-76C8C87484C0}" destId="{4E7648CB-BC33-4640-8050-8AAAD9B1C40D}" srcOrd="1" destOrd="0" presId="urn:microsoft.com/office/officeart/2008/layout/CaptionedPictures"/>
    <dgm:cxn modelId="{BEAC03D8-EEFC-4C05-827D-97CA6193A6D0}" type="presParOf" srcId="{6667FC0B-D496-4042-8512-76C8C87484C0}" destId="{C1629726-9DE3-4468-98DB-968D35159036}" srcOrd="2" destOrd="0" presId="urn:microsoft.com/office/officeart/2008/layout/CaptionedPictures"/>
    <dgm:cxn modelId="{CE36934C-D9DF-47AB-BF94-D24257DA79A8}" type="presParOf" srcId="{C1629726-9DE3-4468-98DB-968D35159036}" destId="{9343A620-17CC-4FBE-BD80-494E1D8A572B}" srcOrd="0" destOrd="0" presId="urn:microsoft.com/office/officeart/2008/layout/CaptionedPictures"/>
    <dgm:cxn modelId="{A456312F-4CEC-4BBE-8F6E-FF420AC6A9E4}" type="presParOf" srcId="{C1629726-9DE3-4468-98DB-968D35159036}" destId="{39033F42-CE32-450B-842F-478EAF3A49D9}" srcOrd="1" destOrd="0" presId="urn:microsoft.com/office/officeart/2008/layout/CaptionedPictures"/>
    <dgm:cxn modelId="{6406515F-E20E-4207-82B7-DD0A14AEF8D2}" type="presParOf" srcId="{6451B499-E547-4E0C-93C1-445D3DB96140}" destId="{02CC46D9-B95C-4AB5-813B-077BD186022B}" srcOrd="1" destOrd="0" presId="urn:microsoft.com/office/officeart/2008/layout/CaptionedPictures"/>
    <dgm:cxn modelId="{C4C9D489-B54A-45C2-BBF8-5300069D2D70}" type="presParOf" srcId="{6451B499-E547-4E0C-93C1-445D3DB96140}" destId="{D42655EE-0F26-43B3-AE69-41D5932AD153}" srcOrd="2" destOrd="0" presId="urn:microsoft.com/office/officeart/2008/layout/CaptionedPictures"/>
    <dgm:cxn modelId="{30122840-22AC-4E30-A205-CC7EC8C9307C}" type="presParOf" srcId="{D42655EE-0F26-43B3-AE69-41D5932AD153}" destId="{2AC4BB2F-60E0-4FC1-B019-C04AE9917B9F}" srcOrd="0" destOrd="0" presId="urn:microsoft.com/office/officeart/2008/layout/CaptionedPictures"/>
    <dgm:cxn modelId="{042C3568-96AD-465A-BF23-C9E470CBC865}" type="presParOf" srcId="{D42655EE-0F26-43B3-AE69-41D5932AD153}" destId="{347D633C-1D74-4FFC-A491-3A6947336E1F}" srcOrd="1" destOrd="0" presId="urn:microsoft.com/office/officeart/2008/layout/CaptionedPictures"/>
    <dgm:cxn modelId="{8BAE6DD4-9641-4166-9AF4-BDB72079E1C1}" type="presParOf" srcId="{D42655EE-0F26-43B3-AE69-41D5932AD153}" destId="{BC3C3C77-B175-442C-9278-0423E6B862D7}" srcOrd="2" destOrd="0" presId="urn:microsoft.com/office/officeart/2008/layout/CaptionedPictures"/>
    <dgm:cxn modelId="{575B5567-6319-4F9C-A88E-F401BA878238}" type="presParOf" srcId="{BC3C3C77-B175-442C-9278-0423E6B862D7}" destId="{FABD792F-A1F7-4C56-BB99-888E2151525A}" srcOrd="0" destOrd="0" presId="urn:microsoft.com/office/officeart/2008/layout/CaptionedPictures"/>
    <dgm:cxn modelId="{0CC4308B-FC20-4E94-BAE6-447F1752E050}" type="presParOf" srcId="{BC3C3C77-B175-442C-9278-0423E6B862D7}" destId="{3DD66A51-A530-4F50-9F8C-3EC099391450}" srcOrd="1" destOrd="0" presId="urn:microsoft.com/office/officeart/2008/layout/CaptionedPictures"/>
    <dgm:cxn modelId="{8F4E65E6-F7F8-404B-894A-61BA55C4160E}" type="presParOf" srcId="{6451B499-E547-4E0C-93C1-445D3DB96140}" destId="{A2345900-457F-4900-A61F-E5EF844CD3BE}" srcOrd="3" destOrd="0" presId="urn:microsoft.com/office/officeart/2008/layout/CaptionedPictures"/>
    <dgm:cxn modelId="{90D2E421-9C88-4E37-9F16-8DEBE83A41DF}" type="presParOf" srcId="{6451B499-E547-4E0C-93C1-445D3DB96140}" destId="{09B43BA1-3A40-426B-A2D5-C17B9842A85E}" srcOrd="4" destOrd="0" presId="urn:microsoft.com/office/officeart/2008/layout/CaptionedPictures"/>
    <dgm:cxn modelId="{0B6FDE7C-FE66-433E-B481-A8CAE7B4AE78}" type="presParOf" srcId="{09B43BA1-3A40-426B-A2D5-C17B9842A85E}" destId="{D344DCFA-7BA9-4144-B3EF-2F034A5DE87B}" srcOrd="0" destOrd="0" presId="urn:microsoft.com/office/officeart/2008/layout/CaptionedPictures"/>
    <dgm:cxn modelId="{020570F1-2B31-4346-9AB3-DE9C713B0F1B}" type="presParOf" srcId="{09B43BA1-3A40-426B-A2D5-C17B9842A85E}" destId="{BF45F04C-3CD5-4749-A4CE-4B5CFE7056E1}" srcOrd="1" destOrd="0" presId="urn:microsoft.com/office/officeart/2008/layout/CaptionedPictures"/>
    <dgm:cxn modelId="{256DE85F-BD17-481B-88A2-ADD4A8D3BFF9}" type="presParOf" srcId="{09B43BA1-3A40-426B-A2D5-C17B9842A85E}" destId="{B875243D-4328-4EDA-B9D8-849E91B64771}" srcOrd="2" destOrd="0" presId="urn:microsoft.com/office/officeart/2008/layout/CaptionedPictures"/>
    <dgm:cxn modelId="{18882C78-BB3B-4B48-AA5D-3543C2D09EE5}" type="presParOf" srcId="{B875243D-4328-4EDA-B9D8-849E91B64771}" destId="{C91852B6-82C3-4363-8843-E77F933D86FB}" srcOrd="0" destOrd="0" presId="urn:microsoft.com/office/officeart/2008/layout/CaptionedPictures"/>
    <dgm:cxn modelId="{A1A13203-7633-438A-B7FE-7FA902171A85}" type="presParOf" srcId="{B875243D-4328-4EDA-B9D8-849E91B64771}" destId="{CEFC6DE4-8586-4241-9BDE-2DCD654A19B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574CF-DDF1-444A-9F9A-73F216B07216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033D96-42E1-4FC0-93B5-ADAA02AF244E}">
      <dgm:prSet custT="1"/>
      <dgm:spPr/>
      <dgm:t>
        <a:bodyPr/>
        <a:lstStyle/>
        <a:p>
          <a:pPr rtl="0"/>
          <a:r>
            <a:rPr lang="en-US" sz="2400" i="1" dirty="0"/>
            <a:t>Please submit </a:t>
          </a:r>
          <a:r>
            <a:rPr lang="en-US" sz="2400" dirty="0"/>
            <a:t>articles and photos for the next VPPPA </a:t>
          </a:r>
          <a:r>
            <a:rPr lang="en-US" sz="2400" i="1" dirty="0"/>
            <a:t>Leader publication, </a:t>
          </a:r>
          <a:r>
            <a:rPr lang="en-US" sz="2400" i="0" dirty="0"/>
            <a:t>as well as our website.</a:t>
          </a:r>
        </a:p>
      </dgm:t>
    </dgm:pt>
    <dgm:pt modelId="{12AE2216-D0A6-42E4-8361-BEB37D025787}" type="parTrans" cxnId="{7136D5EE-0482-4002-B67A-906AF683D25A}">
      <dgm:prSet/>
      <dgm:spPr/>
      <dgm:t>
        <a:bodyPr/>
        <a:lstStyle/>
        <a:p>
          <a:endParaRPr lang="en-US"/>
        </a:p>
      </dgm:t>
    </dgm:pt>
    <dgm:pt modelId="{D9FB21D2-F0FB-4B96-B197-5D5F8E50E7AD}" type="sibTrans" cxnId="{7136D5EE-0482-4002-B67A-906AF683D25A}">
      <dgm:prSet/>
      <dgm:spPr/>
      <dgm:t>
        <a:bodyPr/>
        <a:lstStyle/>
        <a:p>
          <a:endParaRPr lang="en-US"/>
        </a:p>
      </dgm:t>
    </dgm:pt>
    <dgm:pt modelId="{CED60705-5914-4400-8F08-82ABE66AD7AF}">
      <dgm:prSet custT="1"/>
      <dgm:spPr/>
      <dgm:t>
        <a:bodyPr/>
        <a:lstStyle/>
        <a:p>
          <a:pPr rtl="0"/>
          <a:r>
            <a:rPr lang="en-US" sz="2400" dirty="0"/>
            <a:t>If you are not receiving our communications, please let us know.  </a:t>
          </a:r>
        </a:p>
      </dgm:t>
    </dgm:pt>
    <dgm:pt modelId="{1C95E299-2491-4BDA-861A-4023903438ED}" type="parTrans" cxnId="{A8E38FB6-EEAC-46AB-9F85-75D0E9A11B75}">
      <dgm:prSet/>
      <dgm:spPr/>
      <dgm:t>
        <a:bodyPr/>
        <a:lstStyle/>
        <a:p>
          <a:endParaRPr lang="en-US"/>
        </a:p>
      </dgm:t>
    </dgm:pt>
    <dgm:pt modelId="{E1AFBC96-18B1-4E9E-BCE6-C91B542F7F94}" type="sibTrans" cxnId="{A8E38FB6-EEAC-46AB-9F85-75D0E9A11B75}">
      <dgm:prSet/>
      <dgm:spPr/>
      <dgm:t>
        <a:bodyPr/>
        <a:lstStyle/>
        <a:p>
          <a:endParaRPr lang="en-US"/>
        </a:p>
      </dgm:t>
    </dgm:pt>
    <dgm:pt modelId="{172DC030-36DA-42A7-85E7-2BCACE858FF6}">
      <dgm:prSet custT="1"/>
      <dgm:spPr/>
      <dgm:t>
        <a:bodyPr/>
        <a:lstStyle/>
        <a:p>
          <a:pPr rtl="0"/>
          <a:r>
            <a:rPr lang="en-US" sz="2400" dirty="0"/>
            <a:t>We continue to seek ways to use Constant Contact and other communications more effectively. </a:t>
          </a:r>
        </a:p>
      </dgm:t>
    </dgm:pt>
    <dgm:pt modelId="{96DB30D0-F3CC-4345-86B5-A1232028D1EF}" type="parTrans" cxnId="{AFA8A02E-9DDE-4B5D-AC66-E17F64E92401}">
      <dgm:prSet/>
      <dgm:spPr/>
      <dgm:t>
        <a:bodyPr/>
        <a:lstStyle/>
        <a:p>
          <a:endParaRPr lang="en-US"/>
        </a:p>
      </dgm:t>
    </dgm:pt>
    <dgm:pt modelId="{C4550B5D-E71A-4570-9C8F-B25DE48F2926}" type="sibTrans" cxnId="{AFA8A02E-9DDE-4B5D-AC66-E17F64E92401}">
      <dgm:prSet/>
      <dgm:spPr/>
      <dgm:t>
        <a:bodyPr/>
        <a:lstStyle/>
        <a:p>
          <a:endParaRPr lang="en-US"/>
        </a:p>
      </dgm:t>
    </dgm:pt>
    <dgm:pt modelId="{909A805E-8396-43BF-B59B-1496EADECA15}">
      <dgm:prSet custT="1"/>
      <dgm:spPr/>
      <dgm:t>
        <a:bodyPr/>
        <a:lstStyle/>
        <a:p>
          <a:pPr rtl="0"/>
          <a:r>
            <a:rPr lang="en-US" sz="3200" i="1" dirty="0"/>
            <a:t>Share</a:t>
          </a:r>
        </a:p>
      </dgm:t>
    </dgm:pt>
    <dgm:pt modelId="{B6BD4C7B-BC75-4B9A-AC51-1905C0B9E085}" type="parTrans" cxnId="{B0F667A1-582D-4BC1-9B01-23160B2C5FD2}">
      <dgm:prSet/>
      <dgm:spPr/>
      <dgm:t>
        <a:bodyPr/>
        <a:lstStyle/>
        <a:p>
          <a:endParaRPr lang="en-US"/>
        </a:p>
      </dgm:t>
    </dgm:pt>
    <dgm:pt modelId="{8FC85956-E96A-465B-8CFB-C4ABD583B8FE}" type="sibTrans" cxnId="{B0F667A1-582D-4BC1-9B01-23160B2C5FD2}">
      <dgm:prSet/>
      <dgm:spPr/>
      <dgm:t>
        <a:bodyPr/>
        <a:lstStyle/>
        <a:p>
          <a:endParaRPr lang="en-US"/>
        </a:p>
      </dgm:t>
    </dgm:pt>
    <dgm:pt modelId="{A6997C0E-7D5A-4DFC-AD2E-9878A0594ADB}">
      <dgm:prSet custT="1"/>
      <dgm:spPr/>
      <dgm:t>
        <a:bodyPr/>
        <a:lstStyle/>
        <a:p>
          <a:pPr rtl="0"/>
          <a:r>
            <a:rPr lang="en-US" sz="3200" i="1" dirty="0"/>
            <a:t>Join</a:t>
          </a:r>
        </a:p>
      </dgm:t>
    </dgm:pt>
    <dgm:pt modelId="{03E1553B-8126-452F-8F5D-45076476CA39}" type="parTrans" cxnId="{81C17EB2-7498-495C-9184-D8FB823EDCFA}">
      <dgm:prSet/>
      <dgm:spPr/>
      <dgm:t>
        <a:bodyPr/>
        <a:lstStyle/>
        <a:p>
          <a:endParaRPr lang="en-US"/>
        </a:p>
      </dgm:t>
    </dgm:pt>
    <dgm:pt modelId="{09EA3DA5-7A9B-44A1-AB22-7F22AF0F9FC0}" type="sibTrans" cxnId="{81C17EB2-7498-495C-9184-D8FB823EDCFA}">
      <dgm:prSet/>
      <dgm:spPr/>
      <dgm:t>
        <a:bodyPr/>
        <a:lstStyle/>
        <a:p>
          <a:endParaRPr lang="en-US"/>
        </a:p>
      </dgm:t>
    </dgm:pt>
    <dgm:pt modelId="{14E239C7-0AE3-4299-A139-A62165A0A963}">
      <dgm:prSet custT="1"/>
      <dgm:spPr/>
      <dgm:t>
        <a:bodyPr/>
        <a:lstStyle/>
        <a:p>
          <a:pPr rtl="0"/>
          <a:r>
            <a:rPr lang="en-US" sz="3200" i="1" dirty="0"/>
            <a:t>Help</a:t>
          </a:r>
        </a:p>
      </dgm:t>
    </dgm:pt>
    <dgm:pt modelId="{1BAD086C-A341-4111-807D-FC46947228DB}" type="parTrans" cxnId="{AE92DC43-2ADB-47C1-AD9F-BA20B47E620C}">
      <dgm:prSet/>
      <dgm:spPr/>
      <dgm:t>
        <a:bodyPr/>
        <a:lstStyle/>
        <a:p>
          <a:endParaRPr lang="en-US"/>
        </a:p>
      </dgm:t>
    </dgm:pt>
    <dgm:pt modelId="{784DB74A-1EBF-4DD9-A013-8DD213526B33}" type="sibTrans" cxnId="{AE92DC43-2ADB-47C1-AD9F-BA20B47E620C}">
      <dgm:prSet/>
      <dgm:spPr/>
      <dgm:t>
        <a:bodyPr/>
        <a:lstStyle/>
        <a:p>
          <a:endParaRPr lang="en-US"/>
        </a:p>
      </dgm:t>
    </dgm:pt>
    <dgm:pt modelId="{BDDCDC59-A0E7-49F0-9584-B36D42B8CF39}" type="pres">
      <dgm:prSet presAssocID="{FCE574CF-DDF1-444A-9F9A-73F216B0721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9A4D18E-EC91-4DC6-98E8-7A0DCA50635E}" type="pres">
      <dgm:prSet presAssocID="{909A805E-8396-43BF-B59B-1496EADECA15}" presName="composite" presStyleCnt="0"/>
      <dgm:spPr/>
    </dgm:pt>
    <dgm:pt modelId="{8C304F22-3B28-43B6-A7E8-B2B2EE04692D}" type="pres">
      <dgm:prSet presAssocID="{909A805E-8396-43BF-B59B-1496EADECA15}" presName="BackAccent" presStyleLbl="bgShp" presStyleIdx="0" presStyleCnt="3"/>
      <dgm:spPr/>
    </dgm:pt>
    <dgm:pt modelId="{E95A999A-A491-4252-A1D7-9FCB305B060F}" type="pres">
      <dgm:prSet presAssocID="{909A805E-8396-43BF-B59B-1496EADECA15}" presName="Accent" presStyleLbl="alignNode1" presStyleIdx="0" presStyleCnt="3"/>
      <dgm:spPr/>
    </dgm:pt>
    <dgm:pt modelId="{49B53050-1ACC-42A4-B572-A746A0C942C8}" type="pres">
      <dgm:prSet presAssocID="{909A805E-8396-43BF-B59B-1496EADECA15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7AFD2ABD-CD37-4923-B3AC-8376283C71FF}" type="pres">
      <dgm:prSet presAssocID="{909A805E-8396-43BF-B59B-1496EADECA1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E9AD856A-6DC8-4BE4-AF1F-73A6161D89D1}" type="pres">
      <dgm:prSet presAssocID="{8FC85956-E96A-465B-8CFB-C4ABD583B8FE}" presName="sibTrans" presStyleCnt="0"/>
      <dgm:spPr/>
    </dgm:pt>
    <dgm:pt modelId="{45D295B3-DE9F-4797-B5B0-7F4B8B0036B0}" type="pres">
      <dgm:prSet presAssocID="{A6997C0E-7D5A-4DFC-AD2E-9878A0594ADB}" presName="composite" presStyleCnt="0"/>
      <dgm:spPr/>
    </dgm:pt>
    <dgm:pt modelId="{FE4A50E4-EC97-41AB-A5EF-1725593A264F}" type="pres">
      <dgm:prSet presAssocID="{A6997C0E-7D5A-4DFC-AD2E-9878A0594ADB}" presName="BackAccent" presStyleLbl="bgShp" presStyleIdx="1" presStyleCnt="3"/>
      <dgm:spPr/>
    </dgm:pt>
    <dgm:pt modelId="{E1A192D8-82DF-45E4-879D-76E3B11CE73D}" type="pres">
      <dgm:prSet presAssocID="{A6997C0E-7D5A-4DFC-AD2E-9878A0594ADB}" presName="Accent" presStyleLbl="alignNode1" presStyleIdx="1" presStyleCnt="3"/>
      <dgm:spPr/>
    </dgm:pt>
    <dgm:pt modelId="{005CDA2D-5113-4D64-86B5-59C82FB67A6A}" type="pres">
      <dgm:prSet presAssocID="{A6997C0E-7D5A-4DFC-AD2E-9878A0594ADB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906FF670-30C9-4BEE-B1AE-E18DC522CE25}" type="pres">
      <dgm:prSet presAssocID="{A6997C0E-7D5A-4DFC-AD2E-9878A0594ADB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B9579F9D-6631-42A4-82EE-6A308BF00427}" type="pres">
      <dgm:prSet presAssocID="{09EA3DA5-7A9B-44A1-AB22-7F22AF0F9FC0}" presName="sibTrans" presStyleCnt="0"/>
      <dgm:spPr/>
    </dgm:pt>
    <dgm:pt modelId="{D9BB1F42-72D3-478F-85AA-79CE12084D82}" type="pres">
      <dgm:prSet presAssocID="{14E239C7-0AE3-4299-A139-A62165A0A963}" presName="composite" presStyleCnt="0"/>
      <dgm:spPr/>
    </dgm:pt>
    <dgm:pt modelId="{C663CA5C-667B-4FCE-95CA-498BA9C5AFB6}" type="pres">
      <dgm:prSet presAssocID="{14E239C7-0AE3-4299-A139-A62165A0A963}" presName="BackAccent" presStyleLbl="bgShp" presStyleIdx="2" presStyleCnt="3"/>
      <dgm:spPr/>
    </dgm:pt>
    <dgm:pt modelId="{52B9E600-FC7F-4F50-A149-1F7650746E5B}" type="pres">
      <dgm:prSet presAssocID="{14E239C7-0AE3-4299-A139-A62165A0A963}" presName="Accent" presStyleLbl="alignNode1" presStyleIdx="2" presStyleCnt="3"/>
      <dgm:spPr/>
    </dgm:pt>
    <dgm:pt modelId="{64826397-ACD8-486B-B6E0-0A0BD6892BC8}" type="pres">
      <dgm:prSet presAssocID="{14E239C7-0AE3-4299-A139-A62165A0A963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9A0340B-6550-4186-BDAD-36BFDA9E7C7B}" type="pres">
      <dgm:prSet presAssocID="{14E239C7-0AE3-4299-A139-A62165A0A96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7996C827-75C6-4DF9-81A9-63F249DD77B7}" type="presOf" srcId="{89033D96-42E1-4FC0-93B5-ADAA02AF244E}" destId="{49B53050-1ACC-42A4-B572-A746A0C942C8}" srcOrd="0" destOrd="0" presId="urn:microsoft.com/office/officeart/2008/layout/IncreasingCircleProcess"/>
    <dgm:cxn modelId="{AFA8A02E-9DDE-4B5D-AC66-E17F64E92401}" srcId="{14E239C7-0AE3-4299-A139-A62165A0A963}" destId="{172DC030-36DA-42A7-85E7-2BCACE858FF6}" srcOrd="0" destOrd="0" parTransId="{96DB30D0-F3CC-4345-86B5-A1232028D1EF}" sibTransId="{C4550B5D-E71A-4570-9C8F-B25DE48F2926}"/>
    <dgm:cxn modelId="{8F8B6E3D-86A2-4D47-8E18-F26702FBEE7A}" type="presOf" srcId="{14E239C7-0AE3-4299-A139-A62165A0A963}" destId="{B9A0340B-6550-4186-BDAD-36BFDA9E7C7B}" srcOrd="0" destOrd="0" presId="urn:microsoft.com/office/officeart/2008/layout/IncreasingCircleProcess"/>
    <dgm:cxn modelId="{AE92DC43-2ADB-47C1-AD9F-BA20B47E620C}" srcId="{FCE574CF-DDF1-444A-9F9A-73F216B07216}" destId="{14E239C7-0AE3-4299-A139-A62165A0A963}" srcOrd="2" destOrd="0" parTransId="{1BAD086C-A341-4111-807D-FC46947228DB}" sibTransId="{784DB74A-1EBF-4DD9-A013-8DD213526B33}"/>
    <dgm:cxn modelId="{0960214C-BE59-4C18-A5BF-3F5A10C1105F}" type="presOf" srcId="{909A805E-8396-43BF-B59B-1496EADECA15}" destId="{7AFD2ABD-CD37-4923-B3AC-8376283C71FF}" srcOrd="0" destOrd="0" presId="urn:microsoft.com/office/officeart/2008/layout/IncreasingCircleProcess"/>
    <dgm:cxn modelId="{72A46D53-91CB-43FA-A7AE-C76BE22979CA}" type="presOf" srcId="{172DC030-36DA-42A7-85E7-2BCACE858FF6}" destId="{64826397-ACD8-486B-B6E0-0A0BD6892BC8}" srcOrd="0" destOrd="0" presId="urn:microsoft.com/office/officeart/2008/layout/IncreasingCircleProcess"/>
    <dgm:cxn modelId="{6E4A3154-87CC-4782-A16E-A56CEACECE03}" type="presOf" srcId="{A6997C0E-7D5A-4DFC-AD2E-9878A0594ADB}" destId="{906FF670-30C9-4BEE-B1AE-E18DC522CE25}" srcOrd="0" destOrd="0" presId="urn:microsoft.com/office/officeart/2008/layout/IncreasingCircleProcess"/>
    <dgm:cxn modelId="{4AA3B983-C03E-4B7F-8794-B66D0CBF6EEA}" type="presOf" srcId="{FCE574CF-DDF1-444A-9F9A-73F216B07216}" destId="{BDDCDC59-A0E7-49F0-9584-B36D42B8CF39}" srcOrd="0" destOrd="0" presId="urn:microsoft.com/office/officeart/2008/layout/IncreasingCircleProcess"/>
    <dgm:cxn modelId="{B6D16F8A-CAE4-44CA-A31C-58E88F0190B7}" type="presOf" srcId="{CED60705-5914-4400-8F08-82ABE66AD7AF}" destId="{005CDA2D-5113-4D64-86B5-59C82FB67A6A}" srcOrd="0" destOrd="0" presId="urn:microsoft.com/office/officeart/2008/layout/IncreasingCircleProcess"/>
    <dgm:cxn modelId="{B0F667A1-582D-4BC1-9B01-23160B2C5FD2}" srcId="{FCE574CF-DDF1-444A-9F9A-73F216B07216}" destId="{909A805E-8396-43BF-B59B-1496EADECA15}" srcOrd="0" destOrd="0" parTransId="{B6BD4C7B-BC75-4B9A-AC51-1905C0B9E085}" sibTransId="{8FC85956-E96A-465B-8CFB-C4ABD583B8FE}"/>
    <dgm:cxn modelId="{81C17EB2-7498-495C-9184-D8FB823EDCFA}" srcId="{FCE574CF-DDF1-444A-9F9A-73F216B07216}" destId="{A6997C0E-7D5A-4DFC-AD2E-9878A0594ADB}" srcOrd="1" destOrd="0" parTransId="{03E1553B-8126-452F-8F5D-45076476CA39}" sibTransId="{09EA3DA5-7A9B-44A1-AB22-7F22AF0F9FC0}"/>
    <dgm:cxn modelId="{A8E38FB6-EEAC-46AB-9F85-75D0E9A11B75}" srcId="{A6997C0E-7D5A-4DFC-AD2E-9878A0594ADB}" destId="{CED60705-5914-4400-8F08-82ABE66AD7AF}" srcOrd="0" destOrd="0" parTransId="{1C95E299-2491-4BDA-861A-4023903438ED}" sibTransId="{E1AFBC96-18B1-4E9E-BCE6-C91B542F7F94}"/>
    <dgm:cxn modelId="{7136D5EE-0482-4002-B67A-906AF683D25A}" srcId="{909A805E-8396-43BF-B59B-1496EADECA15}" destId="{89033D96-42E1-4FC0-93B5-ADAA02AF244E}" srcOrd="0" destOrd="0" parTransId="{12AE2216-D0A6-42E4-8361-BEB37D025787}" sibTransId="{D9FB21D2-F0FB-4B96-B197-5D5F8E50E7AD}"/>
    <dgm:cxn modelId="{9D9F6962-6772-4D38-8394-DB83D2890533}" type="presParOf" srcId="{BDDCDC59-A0E7-49F0-9584-B36D42B8CF39}" destId="{29A4D18E-EC91-4DC6-98E8-7A0DCA50635E}" srcOrd="0" destOrd="0" presId="urn:microsoft.com/office/officeart/2008/layout/IncreasingCircleProcess"/>
    <dgm:cxn modelId="{16CFF1B4-1A57-4C6C-811C-134213867319}" type="presParOf" srcId="{29A4D18E-EC91-4DC6-98E8-7A0DCA50635E}" destId="{8C304F22-3B28-43B6-A7E8-B2B2EE04692D}" srcOrd="0" destOrd="0" presId="urn:microsoft.com/office/officeart/2008/layout/IncreasingCircleProcess"/>
    <dgm:cxn modelId="{12F7C9ED-3ADD-432F-BAE9-7A32FBAAFB00}" type="presParOf" srcId="{29A4D18E-EC91-4DC6-98E8-7A0DCA50635E}" destId="{E95A999A-A491-4252-A1D7-9FCB305B060F}" srcOrd="1" destOrd="0" presId="urn:microsoft.com/office/officeart/2008/layout/IncreasingCircleProcess"/>
    <dgm:cxn modelId="{D475C9EE-CE2D-4BCE-885C-924EB8A2D017}" type="presParOf" srcId="{29A4D18E-EC91-4DC6-98E8-7A0DCA50635E}" destId="{49B53050-1ACC-42A4-B572-A746A0C942C8}" srcOrd="2" destOrd="0" presId="urn:microsoft.com/office/officeart/2008/layout/IncreasingCircleProcess"/>
    <dgm:cxn modelId="{FF82CF3C-1C34-40D6-B1CC-9E6FA618F241}" type="presParOf" srcId="{29A4D18E-EC91-4DC6-98E8-7A0DCA50635E}" destId="{7AFD2ABD-CD37-4923-B3AC-8376283C71FF}" srcOrd="3" destOrd="0" presId="urn:microsoft.com/office/officeart/2008/layout/IncreasingCircleProcess"/>
    <dgm:cxn modelId="{BBA468E0-31BC-4672-A561-FB73AE90B8CF}" type="presParOf" srcId="{BDDCDC59-A0E7-49F0-9584-B36D42B8CF39}" destId="{E9AD856A-6DC8-4BE4-AF1F-73A6161D89D1}" srcOrd="1" destOrd="0" presId="urn:microsoft.com/office/officeart/2008/layout/IncreasingCircleProcess"/>
    <dgm:cxn modelId="{1B654960-95DF-4D1A-A2C8-46A3FF4CAE10}" type="presParOf" srcId="{BDDCDC59-A0E7-49F0-9584-B36D42B8CF39}" destId="{45D295B3-DE9F-4797-B5B0-7F4B8B0036B0}" srcOrd="2" destOrd="0" presId="urn:microsoft.com/office/officeart/2008/layout/IncreasingCircleProcess"/>
    <dgm:cxn modelId="{1A8BC8E1-7100-45E1-863D-C2806B096FD3}" type="presParOf" srcId="{45D295B3-DE9F-4797-B5B0-7F4B8B0036B0}" destId="{FE4A50E4-EC97-41AB-A5EF-1725593A264F}" srcOrd="0" destOrd="0" presId="urn:microsoft.com/office/officeart/2008/layout/IncreasingCircleProcess"/>
    <dgm:cxn modelId="{3D5F2228-5A65-43C8-A8C7-F0D2AFF743EA}" type="presParOf" srcId="{45D295B3-DE9F-4797-B5B0-7F4B8B0036B0}" destId="{E1A192D8-82DF-45E4-879D-76E3B11CE73D}" srcOrd="1" destOrd="0" presId="urn:microsoft.com/office/officeart/2008/layout/IncreasingCircleProcess"/>
    <dgm:cxn modelId="{D4B41397-4728-48AC-8788-990E70F87667}" type="presParOf" srcId="{45D295B3-DE9F-4797-B5B0-7F4B8B0036B0}" destId="{005CDA2D-5113-4D64-86B5-59C82FB67A6A}" srcOrd="2" destOrd="0" presId="urn:microsoft.com/office/officeart/2008/layout/IncreasingCircleProcess"/>
    <dgm:cxn modelId="{A93CCDC1-B8EC-4417-9ABA-ED2BD077077B}" type="presParOf" srcId="{45D295B3-DE9F-4797-B5B0-7F4B8B0036B0}" destId="{906FF670-30C9-4BEE-B1AE-E18DC522CE25}" srcOrd="3" destOrd="0" presId="urn:microsoft.com/office/officeart/2008/layout/IncreasingCircleProcess"/>
    <dgm:cxn modelId="{D885E1C0-D279-42BE-AF14-C9B896D14AD4}" type="presParOf" srcId="{BDDCDC59-A0E7-49F0-9584-B36D42B8CF39}" destId="{B9579F9D-6631-42A4-82EE-6A308BF00427}" srcOrd="3" destOrd="0" presId="urn:microsoft.com/office/officeart/2008/layout/IncreasingCircleProcess"/>
    <dgm:cxn modelId="{5279F122-4840-4F39-833C-9A3835759EE0}" type="presParOf" srcId="{BDDCDC59-A0E7-49F0-9584-B36D42B8CF39}" destId="{D9BB1F42-72D3-478F-85AA-79CE12084D82}" srcOrd="4" destOrd="0" presId="urn:microsoft.com/office/officeart/2008/layout/IncreasingCircleProcess"/>
    <dgm:cxn modelId="{D3030858-BC6A-4ACF-96AD-0C3F000A3040}" type="presParOf" srcId="{D9BB1F42-72D3-478F-85AA-79CE12084D82}" destId="{C663CA5C-667B-4FCE-95CA-498BA9C5AFB6}" srcOrd="0" destOrd="0" presId="urn:microsoft.com/office/officeart/2008/layout/IncreasingCircleProcess"/>
    <dgm:cxn modelId="{278A5562-F2A9-4FE9-B739-8A90C18190BB}" type="presParOf" srcId="{D9BB1F42-72D3-478F-85AA-79CE12084D82}" destId="{52B9E600-FC7F-4F50-A149-1F7650746E5B}" srcOrd="1" destOrd="0" presId="urn:microsoft.com/office/officeart/2008/layout/IncreasingCircleProcess"/>
    <dgm:cxn modelId="{1154BE1C-3480-4AB8-8D75-F46DA44CD47C}" type="presParOf" srcId="{D9BB1F42-72D3-478F-85AA-79CE12084D82}" destId="{64826397-ACD8-486B-B6E0-0A0BD6892BC8}" srcOrd="2" destOrd="0" presId="urn:microsoft.com/office/officeart/2008/layout/IncreasingCircleProcess"/>
    <dgm:cxn modelId="{3FB1E450-73DC-43A1-97AA-0085D302AC21}" type="presParOf" srcId="{D9BB1F42-72D3-478F-85AA-79CE12084D82}" destId="{B9A0340B-6550-4186-BDAD-36BFDA9E7C7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60305-95A9-4EC8-AA41-C153E9CD19A9}">
      <dsp:nvSpPr>
        <dsp:cNvPr id="0" name=""/>
        <dsp:cNvSpPr/>
      </dsp:nvSpPr>
      <dsp:spPr>
        <a:xfrm>
          <a:off x="51" y="30429"/>
          <a:ext cx="4913783" cy="1699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u="sng" kern="1200" dirty="0"/>
            <a:t>Committee Chair</a:t>
          </a:r>
          <a:r>
            <a:rPr lang="en-US" sz="2800" b="1" kern="1200" dirty="0"/>
            <a:t>:</a:t>
          </a:r>
        </a:p>
      </dsp:txBody>
      <dsp:txXfrm>
        <a:off x="51" y="30429"/>
        <a:ext cx="4913783" cy="1699200"/>
      </dsp:txXfrm>
    </dsp:sp>
    <dsp:sp modelId="{FEB50FFB-E0C5-45D2-96D4-61C208129E8E}">
      <dsp:nvSpPr>
        <dsp:cNvPr id="0" name=""/>
        <dsp:cNvSpPr/>
      </dsp:nvSpPr>
      <dsp:spPr>
        <a:xfrm>
          <a:off x="51" y="1729629"/>
          <a:ext cx="4913783" cy="2591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Melissa Renouf, </a:t>
          </a:r>
          <a:r>
            <a:rPr lang="en-US" sz="2400" i="1" kern="1200" dirty="0"/>
            <a:t>Regional Safety &amp; Health Manager, Cintas</a:t>
          </a:r>
          <a:endParaRPr lang="en-US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1"/>
            </a:rPr>
            <a:t>Renoufm@Cintas.com</a:t>
          </a:r>
          <a:r>
            <a:rPr lang="en-US" sz="2400" kern="1200" dirty="0"/>
            <a:t>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E-mail For Region 1 VPPPA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2"/>
            </a:rPr>
            <a:t>reg1vpppa@gmail.com</a:t>
          </a:r>
          <a:endParaRPr lang="en-US" sz="2400" kern="1200" dirty="0"/>
        </a:p>
      </dsp:txBody>
      <dsp:txXfrm>
        <a:off x="51" y="1729629"/>
        <a:ext cx="4913783" cy="2591280"/>
      </dsp:txXfrm>
    </dsp:sp>
    <dsp:sp modelId="{8BF5670B-7EAD-4E90-9582-AFDC6B83392A}">
      <dsp:nvSpPr>
        <dsp:cNvPr id="0" name=""/>
        <dsp:cNvSpPr/>
      </dsp:nvSpPr>
      <dsp:spPr>
        <a:xfrm>
          <a:off x="5601764" y="30429"/>
          <a:ext cx="4913783" cy="1699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1" u="sng" kern="1200" dirty="0"/>
            <a:t>Goals</a:t>
          </a:r>
          <a:r>
            <a:rPr lang="en-US" sz="2400" b="0" i="1" u="sng" kern="1200" dirty="0"/>
            <a:t>:</a:t>
          </a:r>
          <a:endParaRPr lang="en-US" sz="2400" b="0" i="1" kern="1200" dirty="0"/>
        </a:p>
      </dsp:txBody>
      <dsp:txXfrm>
        <a:off x="5601764" y="30429"/>
        <a:ext cx="4913783" cy="1699200"/>
      </dsp:txXfrm>
    </dsp:sp>
    <dsp:sp modelId="{86D961E6-2FA9-4BFB-92C5-96D1C1356FA2}">
      <dsp:nvSpPr>
        <dsp:cNvPr id="0" name=""/>
        <dsp:cNvSpPr/>
      </dsp:nvSpPr>
      <dsp:spPr>
        <a:xfrm>
          <a:off x="5601764" y="1729629"/>
          <a:ext cx="4913783" cy="2591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Share regional happenings, mentoring, board elections, conference information, etc. with our contacts via multiple mediums.</a:t>
          </a:r>
        </a:p>
      </dsp:txBody>
      <dsp:txXfrm>
        <a:off x="5601764" y="1729629"/>
        <a:ext cx="4913783" cy="2591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7740-AC88-48F5-9960-1AB4A76CFB4E}">
      <dsp:nvSpPr>
        <dsp:cNvPr id="0" name=""/>
        <dsp:cNvSpPr/>
      </dsp:nvSpPr>
      <dsp:spPr>
        <a:xfrm>
          <a:off x="5255" y="444057"/>
          <a:ext cx="2943739" cy="346322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648CB-BC33-4640-8050-8AAAD9B1C40D}">
      <dsp:nvSpPr>
        <dsp:cNvPr id="0" name=""/>
        <dsp:cNvSpPr/>
      </dsp:nvSpPr>
      <dsp:spPr>
        <a:xfrm>
          <a:off x="152442" y="582586"/>
          <a:ext cx="2649365" cy="225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3A620-17CC-4FBE-BD80-494E1D8A572B}">
      <dsp:nvSpPr>
        <dsp:cNvPr id="0" name=""/>
        <dsp:cNvSpPr/>
      </dsp:nvSpPr>
      <dsp:spPr>
        <a:xfrm>
          <a:off x="152442" y="3180031"/>
          <a:ext cx="2649365" cy="588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Constant Contact</a:t>
          </a:r>
        </a:p>
      </dsp:txBody>
      <dsp:txXfrm>
        <a:off x="152442" y="3180031"/>
        <a:ext cx="2649365" cy="588720"/>
      </dsp:txXfrm>
    </dsp:sp>
    <dsp:sp modelId="{39033F42-CE32-450B-842F-478EAF3A49D9}">
      <dsp:nvSpPr>
        <dsp:cNvPr id="0" name=""/>
        <dsp:cNvSpPr/>
      </dsp:nvSpPr>
      <dsp:spPr>
        <a:xfrm>
          <a:off x="152442" y="2833681"/>
          <a:ext cx="2649365" cy="34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E-mail</a:t>
          </a:r>
        </a:p>
      </dsp:txBody>
      <dsp:txXfrm>
        <a:off x="152442" y="2833681"/>
        <a:ext cx="2649365" cy="346350"/>
      </dsp:txXfrm>
    </dsp:sp>
    <dsp:sp modelId="{2AC4BB2F-60E0-4FC1-B019-C04AE9917B9F}">
      <dsp:nvSpPr>
        <dsp:cNvPr id="0" name=""/>
        <dsp:cNvSpPr/>
      </dsp:nvSpPr>
      <dsp:spPr>
        <a:xfrm>
          <a:off x="3785930" y="444057"/>
          <a:ext cx="2943739" cy="346322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D633C-1D74-4FFC-A491-3A6947336E1F}">
      <dsp:nvSpPr>
        <dsp:cNvPr id="0" name=""/>
        <dsp:cNvSpPr/>
      </dsp:nvSpPr>
      <dsp:spPr>
        <a:xfrm>
          <a:off x="3933117" y="582586"/>
          <a:ext cx="2649365" cy="22510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792F-A1F7-4C56-BB99-888E2151525A}">
      <dsp:nvSpPr>
        <dsp:cNvPr id="0" name=""/>
        <dsp:cNvSpPr/>
      </dsp:nvSpPr>
      <dsp:spPr>
        <a:xfrm>
          <a:off x="3808914" y="3180031"/>
          <a:ext cx="2897770" cy="588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3"/>
            </a:rPr>
            <a:t>www.vppregion1.com</a:t>
          </a:r>
          <a:endParaRPr lang="en-US" sz="2400" kern="1200" dirty="0"/>
        </a:p>
      </dsp:txBody>
      <dsp:txXfrm>
        <a:off x="3808914" y="3180031"/>
        <a:ext cx="2897770" cy="588720"/>
      </dsp:txXfrm>
    </dsp:sp>
    <dsp:sp modelId="{3DD66A51-A530-4F50-9F8C-3EC099391450}">
      <dsp:nvSpPr>
        <dsp:cNvPr id="0" name=""/>
        <dsp:cNvSpPr/>
      </dsp:nvSpPr>
      <dsp:spPr>
        <a:xfrm>
          <a:off x="3933117" y="2833681"/>
          <a:ext cx="2649365" cy="34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Webpage</a:t>
          </a:r>
        </a:p>
      </dsp:txBody>
      <dsp:txXfrm>
        <a:off x="3933117" y="2833681"/>
        <a:ext cx="2649365" cy="346350"/>
      </dsp:txXfrm>
    </dsp:sp>
    <dsp:sp modelId="{D344DCFA-7BA9-4144-B3EF-2F034A5DE87B}">
      <dsp:nvSpPr>
        <dsp:cNvPr id="0" name=""/>
        <dsp:cNvSpPr/>
      </dsp:nvSpPr>
      <dsp:spPr>
        <a:xfrm>
          <a:off x="7566604" y="444057"/>
          <a:ext cx="2943739" cy="346322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5F04C-3CD5-4749-A4CE-4B5CFE7056E1}">
      <dsp:nvSpPr>
        <dsp:cNvPr id="0" name=""/>
        <dsp:cNvSpPr/>
      </dsp:nvSpPr>
      <dsp:spPr>
        <a:xfrm>
          <a:off x="7713791" y="582586"/>
          <a:ext cx="2649365" cy="225109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852B6-82C3-4363-8843-E77F933D86FB}">
      <dsp:nvSpPr>
        <dsp:cNvPr id="0" name=""/>
        <dsp:cNvSpPr/>
      </dsp:nvSpPr>
      <dsp:spPr>
        <a:xfrm>
          <a:off x="7713791" y="3171837"/>
          <a:ext cx="2649365" cy="691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LinkedIn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Facebook</a:t>
          </a:r>
        </a:p>
      </dsp:txBody>
      <dsp:txXfrm>
        <a:off x="7713791" y="3171837"/>
        <a:ext cx="2649365" cy="691657"/>
      </dsp:txXfrm>
    </dsp:sp>
    <dsp:sp modelId="{CEFC6DE4-8586-4241-9BDE-2DCD654A19B4}">
      <dsp:nvSpPr>
        <dsp:cNvPr id="0" name=""/>
        <dsp:cNvSpPr/>
      </dsp:nvSpPr>
      <dsp:spPr>
        <a:xfrm>
          <a:off x="7713791" y="2807946"/>
          <a:ext cx="2649365" cy="34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 Media</a:t>
          </a:r>
        </a:p>
      </dsp:txBody>
      <dsp:txXfrm>
        <a:off x="7713791" y="2807946"/>
        <a:ext cx="2649365" cy="346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04F22-3B28-43B6-A7E8-B2B2EE04692D}">
      <dsp:nvSpPr>
        <dsp:cNvPr id="0" name=""/>
        <dsp:cNvSpPr/>
      </dsp:nvSpPr>
      <dsp:spPr>
        <a:xfrm>
          <a:off x="4409" y="0"/>
          <a:ext cx="813428" cy="81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A999A-A491-4252-A1D7-9FCB305B060F}">
      <dsp:nvSpPr>
        <dsp:cNvPr id="0" name=""/>
        <dsp:cNvSpPr/>
      </dsp:nvSpPr>
      <dsp:spPr>
        <a:xfrm>
          <a:off x="85752" y="81342"/>
          <a:ext cx="650742" cy="650742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53050-1ACC-42A4-B572-A746A0C942C8}">
      <dsp:nvSpPr>
        <dsp:cNvPr id="0" name=""/>
        <dsp:cNvSpPr/>
      </dsp:nvSpPr>
      <dsp:spPr>
        <a:xfrm>
          <a:off x="987301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Please submit </a:t>
          </a:r>
          <a:r>
            <a:rPr lang="en-US" sz="2400" kern="1200" dirty="0"/>
            <a:t>articles and photos for the next VPPPA </a:t>
          </a:r>
          <a:r>
            <a:rPr lang="en-US" sz="2400" i="1" kern="1200" dirty="0"/>
            <a:t>Leader publication, </a:t>
          </a:r>
          <a:r>
            <a:rPr lang="en-US" sz="2400" i="0" kern="1200" dirty="0"/>
            <a:t>as well as our website.</a:t>
          </a:r>
        </a:p>
      </dsp:txBody>
      <dsp:txXfrm>
        <a:off x="987301" y="813428"/>
        <a:ext cx="2406391" cy="3423177"/>
      </dsp:txXfrm>
    </dsp:sp>
    <dsp:sp modelId="{7AFD2ABD-CD37-4923-B3AC-8376283C71FF}">
      <dsp:nvSpPr>
        <dsp:cNvPr id="0" name=""/>
        <dsp:cNvSpPr/>
      </dsp:nvSpPr>
      <dsp:spPr>
        <a:xfrm>
          <a:off x="987301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Share</a:t>
          </a:r>
        </a:p>
      </dsp:txBody>
      <dsp:txXfrm>
        <a:off x="987301" y="0"/>
        <a:ext cx="2406391" cy="813428"/>
      </dsp:txXfrm>
    </dsp:sp>
    <dsp:sp modelId="{FE4A50E4-EC97-41AB-A5EF-1725593A264F}">
      <dsp:nvSpPr>
        <dsp:cNvPr id="0" name=""/>
        <dsp:cNvSpPr/>
      </dsp:nvSpPr>
      <dsp:spPr>
        <a:xfrm>
          <a:off x="3563157" y="0"/>
          <a:ext cx="813428" cy="81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192D8-82DF-45E4-879D-76E3B11CE73D}">
      <dsp:nvSpPr>
        <dsp:cNvPr id="0" name=""/>
        <dsp:cNvSpPr/>
      </dsp:nvSpPr>
      <dsp:spPr>
        <a:xfrm>
          <a:off x="3644500" y="81342"/>
          <a:ext cx="650742" cy="65074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CDA2D-5113-4D64-86B5-59C82FB67A6A}">
      <dsp:nvSpPr>
        <dsp:cNvPr id="0" name=""/>
        <dsp:cNvSpPr/>
      </dsp:nvSpPr>
      <dsp:spPr>
        <a:xfrm>
          <a:off x="4546050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you are not receiving our communications, please let us know.  </a:t>
          </a:r>
        </a:p>
      </dsp:txBody>
      <dsp:txXfrm>
        <a:off x="4546050" y="813428"/>
        <a:ext cx="2406391" cy="3423177"/>
      </dsp:txXfrm>
    </dsp:sp>
    <dsp:sp modelId="{906FF670-30C9-4BEE-B1AE-E18DC522CE25}">
      <dsp:nvSpPr>
        <dsp:cNvPr id="0" name=""/>
        <dsp:cNvSpPr/>
      </dsp:nvSpPr>
      <dsp:spPr>
        <a:xfrm>
          <a:off x="4546050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Join</a:t>
          </a:r>
        </a:p>
      </dsp:txBody>
      <dsp:txXfrm>
        <a:off x="4546050" y="0"/>
        <a:ext cx="2406391" cy="813428"/>
      </dsp:txXfrm>
    </dsp:sp>
    <dsp:sp modelId="{C663CA5C-667B-4FCE-95CA-498BA9C5AFB6}">
      <dsp:nvSpPr>
        <dsp:cNvPr id="0" name=""/>
        <dsp:cNvSpPr/>
      </dsp:nvSpPr>
      <dsp:spPr>
        <a:xfrm>
          <a:off x="7121906" y="0"/>
          <a:ext cx="813428" cy="81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9E600-FC7F-4F50-A149-1F7650746E5B}">
      <dsp:nvSpPr>
        <dsp:cNvPr id="0" name=""/>
        <dsp:cNvSpPr/>
      </dsp:nvSpPr>
      <dsp:spPr>
        <a:xfrm>
          <a:off x="7203249" y="81342"/>
          <a:ext cx="650742" cy="65074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26397-ACD8-486B-B6E0-0A0BD6892BC8}">
      <dsp:nvSpPr>
        <dsp:cNvPr id="0" name=""/>
        <dsp:cNvSpPr/>
      </dsp:nvSpPr>
      <dsp:spPr>
        <a:xfrm>
          <a:off x="8104798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continue to seek ways to use Constant Contact and other communications more effectively. </a:t>
          </a:r>
        </a:p>
      </dsp:txBody>
      <dsp:txXfrm>
        <a:off x="8104798" y="813428"/>
        <a:ext cx="2406391" cy="3423177"/>
      </dsp:txXfrm>
    </dsp:sp>
    <dsp:sp modelId="{B9A0340B-6550-4186-BDAD-36BFDA9E7C7B}">
      <dsp:nvSpPr>
        <dsp:cNvPr id="0" name=""/>
        <dsp:cNvSpPr/>
      </dsp:nvSpPr>
      <dsp:spPr>
        <a:xfrm>
          <a:off x="8104798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Help</a:t>
          </a:r>
        </a:p>
      </dsp:txBody>
      <dsp:txXfrm>
        <a:off x="8104798" y="0"/>
        <a:ext cx="2406391" cy="813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0.30725</cdr:x>
      <cdr:y>0.11899</cdr:y>
    </cdr:from>
    <cdr:to>
      <cdr:x>0.72519</cdr:x>
      <cdr:y>0.17391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4836A6-34BE-40E3-A0A4-F9C8CE7AFB54}"/>
            </a:ext>
          </a:extLst>
        </cdr:cNvPr>
        <cdr:cNvSpPr txBox="1"/>
      </cdr:nvSpPr>
      <cdr:spPr>
        <a:xfrm xmlns:a="http://schemas.openxmlformats.org/drawingml/2006/main">
          <a:off x="1533525" y="495301"/>
          <a:ext cx="20859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0.65282</cdr:x>
      <cdr:y>0.18963</cdr:y>
    </cdr:from>
    <cdr:to>
      <cdr:x>0.90664</cdr:x>
      <cdr:y>0.25599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F94999E-4DEB-456E-8BC9-96D82B39C56D}"/>
            </a:ext>
          </a:extLst>
        </cdr:cNvPr>
        <cdr:cNvSpPr txBox="1"/>
      </cdr:nvSpPr>
      <cdr:spPr>
        <a:xfrm xmlns:a="http://schemas.openxmlformats.org/drawingml/2006/main">
          <a:off x="3258271" y="789318"/>
          <a:ext cx="1266841" cy="276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82 Total Members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0.74678</cdr:x>
      <cdr:y>0.28699</cdr:y>
    </cdr:from>
    <cdr:to>
      <cdr:x>1</cdr:x>
      <cdr:y>0.37031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EC24FF7-1B46-435C-BFBB-5DD46348CA51}"/>
            </a:ext>
          </a:extLst>
        </cdr:cNvPr>
        <cdr:cNvSpPr txBox="1"/>
      </cdr:nvSpPr>
      <cdr:spPr>
        <a:xfrm xmlns:a="http://schemas.openxmlformats.org/drawingml/2006/main">
          <a:off x="4125584" y="1194570"/>
          <a:ext cx="1398917" cy="346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58 Total Sites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6884" cy="463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0473" y="0"/>
            <a:ext cx="3006884" cy="463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06663819-4944-4E1E-9470-D28CAE8FC24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54113"/>
            <a:ext cx="5541963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897" y="4444861"/>
            <a:ext cx="5551170" cy="363670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06884" cy="463407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0473" y="8772669"/>
            <a:ext cx="3006884" cy="463407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2CDDEE63-7B0B-48BB-A732-88B74AA2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772669"/>
            <a:ext cx="6938963" cy="463407"/>
          </a:xfrm>
        </p:spPr>
        <p:txBody>
          <a:bodyPr/>
          <a:lstStyle/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E017-6D4F-40D7-AE19-7C9585B69F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3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772669"/>
            <a:ext cx="6938963" cy="463407"/>
          </a:xfrm>
        </p:spPr>
        <p:txBody>
          <a:bodyPr/>
          <a:lstStyle/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E017-6D4F-40D7-AE19-7C9585B69F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5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0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974" indent="-288836" defTabSz="9290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344" indent="-231069" defTabSz="9290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482" indent="-231069" defTabSz="9290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9620" indent="-231069" defTabSz="9290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1758" indent="-231069" defTabSz="929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895" indent="-231069" defTabSz="929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6033" indent="-231069" defTabSz="929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8171" indent="-231069" defTabSz="929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7FE324-194B-4BD6-BD8D-F2DEEB087F1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95325"/>
            <a:ext cx="6213475" cy="3495675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803" y="4424016"/>
            <a:ext cx="5085360" cy="4193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5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6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DDF7-1718-42C5-90C9-F92267F5F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85D08-FDE1-4FD7-A513-430B5E5F6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31C59-1742-43BA-9FE0-202A3E48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62E5-04D7-44A9-A779-179DE04B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E6DF-5D25-45FD-80B6-BFA628B0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1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DB28-A731-4E92-AC23-75BCDDA1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833F5-07DF-4328-93D9-E8D6E1BE5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1AAD9-6903-4332-8438-5E2DD8B1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47C9-6011-490F-8A61-066A33D0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BADE7-D48B-4461-8E2D-5FE96826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4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51A71E-84A2-46FF-A37C-69438E773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B2029-B82B-44DD-9F44-6C2D46C4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F5895-604C-489E-877B-C8776F4C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BC746-6D10-4930-BAB3-F22F5421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4EFAD-9D83-4852-A616-AFBC7CD6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3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B8BB-4628-4BE7-BADC-F6C0155B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A05FE-4E22-49A1-A78E-BC6D0CE0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A1DC-476D-49D8-9E94-105BC220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73FF-B623-40E1-86B7-D2769B90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1F263-1A1E-4A5E-B619-9C442704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3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7BA9-D4E4-4FB7-8B66-F490E58E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F3A-E068-4368-A07C-C757B72F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54BEB-6CFB-409E-8458-F2377DDC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2858-5034-4298-8E2B-C2EF5FAF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AF8CA-1565-4E73-9979-C8A6E7B3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9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9393-ABA1-4709-B4D4-FA958227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ED129-77EF-4B23-BD1B-857134089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BC4D3-CAD7-4934-A942-28CDD7CF6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530-86E0-4A7E-991A-7F6F1137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4FE1-9603-4C31-AF7A-F62EB2A7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A84CA-09F0-4AF8-8E40-B5AAB617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F42B-58F4-4F98-B4E2-2CF092A7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8094E-1D9D-4EE3-B1FF-A43EC12D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EDC32-6691-4D20-9BAE-BACC0AEF8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FCB55-1A17-4D84-AF11-9DD8B5C99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E6AD2-9B2A-48A9-9469-74D28F689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53254-E29D-4B9C-8F8C-4E9D02E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AB4C4-AF44-4CC7-946F-7C38711A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5E24C-8F6A-4F7C-AE8F-54DBB253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3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7605-BD59-4983-B8FC-C24E0E33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F42AB-C61B-4366-80D0-729C77CF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16617-948C-474D-8C20-F5398D76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C0E8A-53D4-4A90-9B53-48E4205C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8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685FC-AA51-4FAA-85B2-2FDC4DB3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A44F5-E0F9-4912-9E1B-1E4043E5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974C5-D194-46F9-B75C-AB59B955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4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8371-417B-41CC-814B-B0907BA0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C407-C18B-4353-AF72-9ABC3270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12335-0751-413B-836D-687C3630F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9D68A-5FEF-46BC-9127-E4183B16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2805B-DCE9-40CE-9E30-1DF6B718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13EA4-0E91-4CBC-9E73-B5A29855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0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29D7-709E-4DAD-9C99-26A6EDC2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53F00-2DF7-4B71-81EF-FBEADD3BB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D49B3-BAE3-4762-9EFA-4AD9A11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D753-6E08-4ABE-A018-1DFABE33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AD7A7-7B51-4962-BC10-A446062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CE89E-15FF-4D02-BAF6-503F77EB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5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BECFDB-A754-4ACE-ABD6-7FEFC2B4A13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14B9E"/>
          </a:solidFill>
          <a:ln>
            <a:solidFill>
              <a:srgbClr val="114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114B9E"/>
                </a:solidFill>
              </a:ln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590BD-51BB-4203-8FA1-4608BDE0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19B30-6FBE-4E81-9206-7013BFA7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54BD2-DB23-48EC-96BC-7CF88F78F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1CE30-8897-4F5B-879C-437F247E058E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D352E-BCB9-4469-BD5D-C2961FD11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E3E9D-3A80-4D81-B0AC-D1CDB4999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C8EFB2-7E68-4A2D-B6BD-590287204D08}"/>
              </a:ext>
            </a:extLst>
          </p:cNvPr>
          <p:cNvSpPr/>
          <p:nvPr userDrawn="1"/>
        </p:nvSpPr>
        <p:spPr>
          <a:xfrm>
            <a:off x="10958804" y="5695951"/>
            <a:ext cx="1233196" cy="11620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F9F8652-D147-49C4-8B32-A1104CDC8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11000792" y="5825415"/>
            <a:ext cx="1191208" cy="78882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82FF759-2486-408F-BAE3-8074F7A9B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5"/>
          <a:stretch/>
        </p:blipFill>
        <p:spPr>
          <a:xfrm>
            <a:off x="3872204" y="6384540"/>
            <a:ext cx="41148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mailto:cindy.Raspiller@raytheon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vpppa.org/advancement/request-a-mento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s://www.vpppa.org/advancement/become-a-mentor" TargetMode="External"/><Relationship Id="rId5" Type="http://schemas.openxmlformats.org/officeDocument/2006/relationships/hyperlink" Target="mailto:Sullivan.Brian@dol.gov" TargetMode="External"/><Relationship Id="rId4" Type="http://schemas.openxmlformats.org/officeDocument/2006/relationships/hyperlink" Target="mailto:cindy.raspiller@raytheon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arl.hayden@vermont.gov" TargetMode="External"/><Relationship Id="rId2" Type="http://schemas.openxmlformats.org/officeDocument/2006/relationships/hyperlink" Target="mailto:dan.whipple@varmont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ppregion1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806E0-99B1-432E-B0B1-0EE50F8FA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3695" y="3630412"/>
            <a:ext cx="4933230" cy="101151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Angsana New" panose="020B0502040204020203" pitchFamily="18" charset="-34"/>
              </a:rPr>
              <a:t>Chapter Meeting </a:t>
            </a:r>
            <a:br>
              <a:rPr lang="en-US" sz="4000" b="1" dirty="0">
                <a:cs typeface="Angsana New" panose="020B0502040204020203" pitchFamily="18" charset="-34"/>
              </a:rPr>
            </a:br>
            <a:r>
              <a:rPr lang="en-US" sz="4000" b="1" dirty="0">
                <a:cs typeface="Angsana New" panose="020B0502040204020203" pitchFamily="18" charset="-34"/>
              </a:rPr>
              <a:t>Cintas – Chelmsford, MA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EEBEA-BF65-462F-A366-74933DEE8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5179" y="4772211"/>
            <a:ext cx="4330262" cy="683284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February 25, 2020</a:t>
            </a:r>
          </a:p>
        </p:txBody>
      </p:sp>
      <p:cxnSp>
        <p:nvCxnSpPr>
          <p:cNvPr id="19" name="Straight Connector 18" hidden="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84E8384-1226-4D0B-9D07-E1C2EC1B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" y="194792"/>
            <a:ext cx="7650222" cy="6074277"/>
          </a:xfrm>
          <a:prstGeom prst="rect">
            <a:avLst/>
          </a:prstGeom>
          <a:noFill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2BD344-79C1-441A-9785-698178A8BD80}"/>
              </a:ext>
            </a:extLst>
          </p:cNvPr>
          <p:cNvCxnSpPr/>
          <p:nvPr/>
        </p:nvCxnSpPr>
        <p:spPr>
          <a:xfrm flipH="1">
            <a:off x="9016700" y="4693298"/>
            <a:ext cx="1810138" cy="0"/>
          </a:xfrm>
          <a:prstGeom prst="line">
            <a:avLst/>
          </a:prstGeom>
          <a:ln w="38100">
            <a:solidFill>
              <a:srgbClr val="EE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0C2A2F-12F0-44B1-8993-E21C1164C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51" y="390265"/>
            <a:ext cx="4440918" cy="17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9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Feedback &amp; Notes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1758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00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Labor &amp; Management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580"/>
            <a:ext cx="10515600" cy="497199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Bruce Gove</a:t>
            </a:r>
            <a:r>
              <a:rPr lang="en-US" dirty="0"/>
              <a:t>, Collins Aerospace System UTC, Windsor Locks, CT</a:t>
            </a:r>
          </a:p>
          <a:p>
            <a:pPr marL="457200" lvl="1" indent="0">
              <a:buNone/>
            </a:pPr>
            <a:r>
              <a:rPr lang="en-US" dirty="0"/>
              <a:t>		        Local 743 District 26 – IAMAW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Labor &amp; Management open forum at the Safety+ Symposium on Tuesday August 25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Safety+ Symposium workshop “Unique role of a Union Safety Rep”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Federal mediation training class being offered</a:t>
            </a:r>
          </a:p>
        </p:txBody>
      </p:sp>
    </p:spTree>
    <p:extLst>
      <p:ext uri="{BB962C8B-B14F-4D97-AF65-F5344CB8AC3E}">
        <p14:creationId xmlns:p14="http://schemas.microsoft.com/office/powerpoint/2010/main" val="418522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Membership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005"/>
            <a:ext cx="10515600" cy="497199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Carl Allen</a:t>
            </a:r>
            <a:r>
              <a:rPr lang="en-US" dirty="0"/>
              <a:t>, Huber Engineered Woods, LLC, Easton, ME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Membership Goal = 100% of Region 1 VPP Sites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Member Benefits: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Symposium/Conference Discounts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Leader Magazine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Special Regional Events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Best Practice Sharing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9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005"/>
            <a:ext cx="10515600" cy="497199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FDD431-A0B2-4232-AE92-BA224C7E3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930936"/>
              </p:ext>
            </p:extLst>
          </p:nvPr>
        </p:nvGraphicFramePr>
        <p:xfrm>
          <a:off x="838199" y="943005"/>
          <a:ext cx="4991100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A94E3B-CB3C-44F4-BE64-AB0D3968E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842015"/>
              </p:ext>
            </p:extLst>
          </p:nvPr>
        </p:nvGraphicFramePr>
        <p:xfrm>
          <a:off x="5829299" y="943005"/>
          <a:ext cx="5524501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636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Mentoring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953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Cindy Raspiller, </a:t>
            </a:r>
            <a:r>
              <a:rPr lang="en-US" dirty="0"/>
              <a:t>Raytheon - Andover, MA</a:t>
            </a:r>
          </a:p>
          <a:p>
            <a:endParaRPr lang="en-US" sz="900" dirty="0"/>
          </a:p>
          <a:p>
            <a:r>
              <a:rPr lang="en-US" dirty="0"/>
              <a:t>What is Mentoring?</a:t>
            </a:r>
          </a:p>
          <a:p>
            <a:pPr lvl="1"/>
            <a:r>
              <a:rPr lang="en-US" dirty="0"/>
              <a:t>Men·​tor | \ ˈmen-ˌ</a:t>
            </a:r>
            <a:r>
              <a:rPr lang="en-US" dirty="0" err="1"/>
              <a:t>tȯr</a:t>
            </a:r>
            <a:r>
              <a:rPr lang="en-US" dirty="0"/>
              <a:t>,  -</a:t>
            </a:r>
            <a:r>
              <a:rPr lang="en-US" dirty="0" err="1"/>
              <a:t>tər</a:t>
            </a:r>
            <a:r>
              <a:rPr lang="en-US" dirty="0"/>
              <a:t> \  </a:t>
            </a:r>
          </a:p>
          <a:p>
            <a:pPr lvl="2"/>
            <a:r>
              <a:rPr lang="en-US" dirty="0"/>
              <a:t>Noun</a:t>
            </a:r>
          </a:p>
          <a:p>
            <a:pPr lvl="3"/>
            <a:r>
              <a:rPr lang="en-US" dirty="0"/>
              <a:t>A: a trusted counselor or guide </a:t>
            </a:r>
          </a:p>
          <a:p>
            <a:pPr lvl="4"/>
            <a:r>
              <a:rPr lang="en-US" dirty="0"/>
              <a:t>//a mentor who, because he is detached and disinterested, can hold up a mirror to us</a:t>
            </a:r>
          </a:p>
          <a:p>
            <a:pPr lvl="3"/>
            <a:r>
              <a:rPr lang="en-US" dirty="0"/>
              <a:t>B: tutor, coach </a:t>
            </a:r>
          </a:p>
          <a:p>
            <a:pPr lvl="4"/>
            <a:r>
              <a:rPr lang="en-US" dirty="0"/>
              <a:t>//The student sought a mentor in chemistry</a:t>
            </a:r>
          </a:p>
          <a:p>
            <a:pPr lvl="2"/>
            <a:r>
              <a:rPr lang="en-US" dirty="0"/>
              <a:t>Verb</a:t>
            </a:r>
          </a:p>
          <a:p>
            <a:pPr lvl="3"/>
            <a:r>
              <a:rPr lang="en-US" dirty="0"/>
              <a:t>: to serve as a mentor for : tutor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452" y="5687439"/>
            <a:ext cx="3324225" cy="333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-142613" y="6466994"/>
            <a:ext cx="12192000" cy="365125"/>
          </a:xfrm>
        </p:spPr>
        <p:txBody>
          <a:bodyPr/>
          <a:lstStyle/>
          <a:p>
            <a:r>
              <a:rPr lang="en-US" dirty="0"/>
              <a:t>Unrestricted Content</a:t>
            </a:r>
          </a:p>
          <a:p>
            <a:r>
              <a:rPr lang="en-US" dirty="0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</p:spTree>
    <p:extLst>
      <p:ext uri="{BB962C8B-B14F-4D97-AF65-F5344CB8AC3E}">
        <p14:creationId xmlns:p14="http://schemas.microsoft.com/office/powerpoint/2010/main" val="257478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Mentoring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Mentor of the Year Nominations</a:t>
            </a:r>
          </a:p>
          <a:p>
            <a:pPr lvl="1"/>
            <a:r>
              <a:rPr lang="en-US" dirty="0"/>
              <a:t>Have a great mentor or know a great mentor?</a:t>
            </a:r>
          </a:p>
          <a:p>
            <a:pPr lvl="1"/>
            <a:r>
              <a:rPr lang="en-US" dirty="0"/>
              <a:t>Accepting Nominations through March 6th</a:t>
            </a:r>
          </a:p>
          <a:p>
            <a:pPr lvl="1"/>
            <a:r>
              <a:rPr lang="en-US" dirty="0"/>
              <a:t>Email to </a:t>
            </a:r>
            <a:r>
              <a:rPr lang="en-US" dirty="0">
                <a:hlinkClick r:id="rId4"/>
              </a:rPr>
              <a:t>cindy.raspiller@raytheon.com</a:t>
            </a:r>
            <a:endParaRPr lang="en-US" dirty="0"/>
          </a:p>
          <a:p>
            <a:pPr lvl="2"/>
            <a:r>
              <a:rPr lang="en-US" dirty="0"/>
              <a:t>Include Name, Company, email address and a brief description of why they are amazing!</a:t>
            </a:r>
          </a:p>
          <a:p>
            <a:endParaRPr lang="en-US" sz="1200" dirty="0"/>
          </a:p>
          <a:p>
            <a:r>
              <a:rPr lang="en-US" dirty="0"/>
              <a:t>National Mentoring Committee Update</a:t>
            </a:r>
          </a:p>
          <a:p>
            <a:pPr lvl="1"/>
            <a:r>
              <a:rPr lang="en-US" dirty="0"/>
              <a:t>Mentoring Committee working to become more active</a:t>
            </a:r>
          </a:p>
          <a:p>
            <a:pPr lvl="1"/>
            <a:r>
              <a:rPr lang="en-US" dirty="0"/>
              <a:t>Soliciting input from the Regions on needed resources</a:t>
            </a:r>
          </a:p>
          <a:p>
            <a:pPr lvl="1"/>
            <a:r>
              <a:rPr lang="en-US" dirty="0"/>
              <a:t>Developing Collateral</a:t>
            </a:r>
          </a:p>
          <a:p>
            <a:pPr lvl="2"/>
            <a:r>
              <a:rPr lang="en-US" dirty="0"/>
              <a:t>Mentoring Flyer</a:t>
            </a:r>
          </a:p>
          <a:p>
            <a:pPr lvl="2"/>
            <a:r>
              <a:rPr lang="en-US" dirty="0"/>
              <a:t>Mentor Workshop Package – led by Region I</a:t>
            </a:r>
          </a:p>
          <a:p>
            <a:pPr lvl="1"/>
            <a:endParaRPr lang="en-US" sz="1200" dirty="0"/>
          </a:p>
          <a:p>
            <a:r>
              <a:rPr lang="en-US" dirty="0"/>
              <a:t>Any volunteer reviewers?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</p:spTree>
    <p:extLst>
      <p:ext uri="{BB962C8B-B14F-4D97-AF65-F5344CB8AC3E}">
        <p14:creationId xmlns:p14="http://schemas.microsoft.com/office/powerpoint/2010/main" val="175356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Draft Mentoring Workshop Agenda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is Mentoring?</a:t>
            </a:r>
          </a:p>
          <a:p>
            <a:r>
              <a:rPr lang="en-US" altLang="en-US" dirty="0"/>
              <a:t>What do VPP Mentors do?</a:t>
            </a:r>
          </a:p>
          <a:p>
            <a:r>
              <a:rPr lang="en-US" altLang="en-US" dirty="0"/>
              <a:t>What do VPP Mentees?</a:t>
            </a:r>
          </a:p>
          <a:p>
            <a:r>
              <a:rPr lang="en-US" altLang="en-US" dirty="0"/>
              <a:t>Other Mentoring Benefits</a:t>
            </a:r>
          </a:p>
          <a:p>
            <a:r>
              <a:rPr lang="en-US" altLang="en-US" dirty="0"/>
              <a:t>How do I get started as a Mentor / Mentee?</a:t>
            </a:r>
          </a:p>
          <a:p>
            <a:r>
              <a:rPr lang="en-US" altLang="en-US" dirty="0"/>
              <a:t>VPP Mentoring Roadmap</a:t>
            </a:r>
          </a:p>
          <a:p>
            <a:r>
              <a:rPr lang="en-US" altLang="en-US" dirty="0"/>
              <a:t>Mentoring Tips, Tricks &amp; Tools</a:t>
            </a:r>
          </a:p>
          <a:p>
            <a:r>
              <a:rPr lang="en-US" altLang="en-US" dirty="0"/>
              <a:t>Resources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5BAC-5833-4ABE-831A-C947E79D82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421" y="3677720"/>
            <a:ext cx="3413760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080" y="1531103"/>
            <a:ext cx="3576319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</p:spTree>
    <p:extLst>
      <p:ext uri="{BB962C8B-B14F-4D97-AF65-F5344CB8AC3E}">
        <p14:creationId xmlns:p14="http://schemas.microsoft.com/office/powerpoint/2010/main" val="285643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50025" y="1541502"/>
          <a:ext cx="989195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588">
                  <a:extLst>
                    <a:ext uri="{9D8B030D-6E8A-4147-A177-3AD203B41FA5}">
                      <a16:colId xmlns:a16="http://schemas.microsoft.com/office/drawing/2014/main" val="3623160214"/>
                    </a:ext>
                  </a:extLst>
                </a:gridCol>
                <a:gridCol w="5353319">
                  <a:extLst>
                    <a:ext uri="{9D8B030D-6E8A-4147-A177-3AD203B41FA5}">
                      <a16:colId xmlns:a16="http://schemas.microsoft.com/office/drawing/2014/main" val="874615540"/>
                    </a:ext>
                  </a:extLst>
                </a:gridCol>
                <a:gridCol w="1710043">
                  <a:extLst>
                    <a:ext uri="{9D8B030D-6E8A-4147-A177-3AD203B41FA5}">
                      <a16:colId xmlns:a16="http://schemas.microsoft.com/office/drawing/2014/main" val="569139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Mentor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Mentee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144295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Harris Rebar – </a:t>
                      </a:r>
                      <a:r>
                        <a:rPr lang="en-US" sz="1400" i="1" dirty="0"/>
                        <a:t>Pawtucket, RI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Requested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49230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Acushnet	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Chatham Village Foods – </a:t>
                      </a:r>
                      <a:r>
                        <a:rPr lang="en-US" sz="1400" i="1" dirty="0"/>
                        <a:t>Wareham, MA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328642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Dighton Power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i="0" dirty="0" err="1"/>
                        <a:t>Kleen</a:t>
                      </a:r>
                      <a:r>
                        <a:rPr lang="en-US" sz="1400" i="0" dirty="0"/>
                        <a:t> Energy</a:t>
                      </a:r>
                      <a:r>
                        <a:rPr lang="en-US" sz="1400" i="0" baseline="0" dirty="0"/>
                        <a:t> </a:t>
                      </a:r>
                      <a:r>
                        <a:rPr lang="en-US" sz="1400" i="1" baseline="0" dirty="0"/>
                        <a:t>– Middletown, CT</a:t>
                      </a:r>
                      <a:endParaRPr lang="en-US" sz="1400" i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357793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Dominion Energy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Honeywell – </a:t>
                      </a:r>
                      <a:r>
                        <a:rPr lang="en-US" sz="1400" i="1" dirty="0" err="1"/>
                        <a:t>Northford</a:t>
                      </a:r>
                      <a:r>
                        <a:rPr lang="en-US" sz="1400" i="1" dirty="0"/>
                        <a:t>, CT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352386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/>
                        <a:t>Huber Engineered Woods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b="0" i="0" dirty="0"/>
                        <a:t>Irving Forest Products – </a:t>
                      </a:r>
                      <a:r>
                        <a:rPr lang="en-US" sz="1400" b="0" i="1" dirty="0"/>
                        <a:t>ME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349427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/>
                        <a:t>Raytheon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New England Sheets – </a:t>
                      </a:r>
                      <a:r>
                        <a:rPr lang="en-US" sz="1400" b="0" i="1" dirty="0" err="1"/>
                        <a:t>Devens</a:t>
                      </a:r>
                      <a:r>
                        <a:rPr lang="en-US" sz="1400" b="0" i="1" dirty="0"/>
                        <a:t>, MA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2721344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Cartamundi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Cintas – </a:t>
                      </a:r>
                      <a:r>
                        <a:rPr lang="en-US" sz="1400" i="1" dirty="0"/>
                        <a:t>Windsor, CT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Complete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1627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Cartamundi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Mayberry Material Handling – </a:t>
                      </a:r>
                      <a:r>
                        <a:rPr lang="en-US" sz="1400" i="1" dirty="0"/>
                        <a:t>East Longmeadow, MA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881128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Coca-Cola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Harris Rebar – </a:t>
                      </a:r>
                      <a:r>
                        <a:rPr lang="en-US" sz="1400" i="1" dirty="0"/>
                        <a:t>Deerfield, MA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563842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FLEXcon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i="0" dirty="0"/>
                        <a:t>High Liner Foods – </a:t>
                      </a:r>
                      <a:r>
                        <a:rPr lang="en-US" sz="1400" i="1" dirty="0"/>
                        <a:t>Peabody, MA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299134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FLEXcon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High Liner Foods – </a:t>
                      </a:r>
                      <a:r>
                        <a:rPr lang="en-US" sz="1400" i="1" dirty="0"/>
                        <a:t>Portsmouth, NH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459790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Cartamundi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Cintas – </a:t>
                      </a:r>
                      <a:r>
                        <a:rPr lang="en-US" sz="1400" i="1" dirty="0"/>
                        <a:t>Branford, CT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Unknown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464264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Pratt and Whitney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i="0" dirty="0"/>
                        <a:t>Sysco Corporation – </a:t>
                      </a:r>
                      <a:r>
                        <a:rPr lang="en-US" sz="1400" i="1" dirty="0"/>
                        <a:t>Westbrook, ME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Unknown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998867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Current Mentor Status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</p:spTree>
    <p:extLst>
      <p:ext uri="{BB962C8B-B14F-4D97-AF65-F5344CB8AC3E}">
        <p14:creationId xmlns:p14="http://schemas.microsoft.com/office/powerpoint/2010/main" val="55963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Region I Mentoring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Cindy Raspiller – Director EHSS</a:t>
            </a:r>
          </a:p>
          <a:p>
            <a:pPr marL="0" indent="0" algn="ctr">
              <a:buNone/>
            </a:pPr>
            <a:r>
              <a:rPr lang="en-US" dirty="0"/>
              <a:t>Raytheon Company – Andover, MA</a:t>
            </a:r>
          </a:p>
          <a:p>
            <a:pPr marL="0" indent="0" algn="ctr">
              <a:buNone/>
            </a:pPr>
            <a:r>
              <a:rPr lang="en-US" dirty="0"/>
              <a:t>	e-mail:  </a:t>
            </a:r>
            <a:r>
              <a:rPr lang="en-US" dirty="0">
                <a:hlinkClick r:id="rId4"/>
              </a:rPr>
              <a:t>cindy.raspiller@raytheon.com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Brian Sullivan – Region I VPP Coordinator</a:t>
            </a:r>
          </a:p>
          <a:p>
            <a:pPr marL="0" indent="0" algn="ctr">
              <a:buNone/>
            </a:pPr>
            <a:r>
              <a:rPr lang="en-US" dirty="0"/>
              <a:t>US Dept. of Labor – OSHA</a:t>
            </a:r>
          </a:p>
          <a:p>
            <a:pPr marL="0" indent="0" algn="ctr">
              <a:buNone/>
            </a:pPr>
            <a:r>
              <a:rPr lang="en-US" dirty="0"/>
              <a:t>	e-mail:   </a:t>
            </a:r>
            <a:r>
              <a:rPr lang="fi-FI" dirty="0">
                <a:hlinkClick r:id="rId5"/>
              </a:rPr>
              <a:t>Sullivan.Brian@dol.gov</a:t>
            </a:r>
            <a:endParaRPr lang="fi-FI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00" dirty="0"/>
              <a:t>Complete the National VPPPA “</a:t>
            </a:r>
            <a:r>
              <a:rPr lang="en-US" sz="2200" dirty="0">
                <a:hlinkClick r:id="rId6"/>
              </a:rPr>
              <a:t>Become a Mentor</a:t>
            </a:r>
            <a:r>
              <a:rPr lang="en-US" sz="2200" dirty="0"/>
              <a:t> ” or “</a:t>
            </a:r>
            <a:r>
              <a:rPr lang="en-US" sz="2200" dirty="0">
                <a:hlinkClick r:id="rId7"/>
              </a:rPr>
              <a:t>Request a Mentor</a:t>
            </a:r>
            <a:r>
              <a:rPr lang="en-US" sz="2200" dirty="0"/>
              <a:t>” form</a:t>
            </a:r>
          </a:p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5BAC-5833-4ABE-831A-C947E79D82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/>
              <a:t>Unrestricted Content</a:t>
            </a:r>
          </a:p>
          <a:p>
            <a:r>
              <a:rPr lang="en-US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</p:spTree>
    <p:extLst>
      <p:ext uri="{BB962C8B-B14F-4D97-AF65-F5344CB8AC3E}">
        <p14:creationId xmlns:p14="http://schemas.microsoft.com/office/powerpoint/2010/main" val="116234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404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By-Laws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146"/>
            <a:ext cx="10515600" cy="497199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Glen Garfield</a:t>
            </a:r>
            <a:r>
              <a:rPr lang="en-US" dirty="0"/>
              <a:t>, Collins Aerospace System UTC, Windsor Locks, CT</a:t>
            </a:r>
          </a:p>
          <a:p>
            <a:pPr marL="457200" lvl="1" indent="0">
              <a:buNone/>
            </a:pPr>
            <a:r>
              <a:rPr lang="en-US" dirty="0"/>
              <a:t>		        Local 743 District 26 – IAMAW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changes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3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6A3C-7B2F-4BBF-96A8-F54EE8CF9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543"/>
            <a:ext cx="9144000" cy="680557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25CB2-2FAC-42C1-ACAF-9511085ED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770" y="665421"/>
            <a:ext cx="5756695" cy="570975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Introductions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Chair’s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Secretary’s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Treasurer’s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Committee Reports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Nominating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Communications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Labor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Membership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Mentoring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Awards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By-Laws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Vermont State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OSHA Region 1 Update</a:t>
            </a:r>
          </a:p>
          <a:p>
            <a:pPr lvl="1"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208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552" y="155701"/>
            <a:ext cx="9772896" cy="13055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Vermont OSHA Update – State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970" y="1315326"/>
            <a:ext cx="7697302" cy="497199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Dan Whipple</a:t>
            </a:r>
            <a:r>
              <a:rPr lang="en-US" dirty="0"/>
              <a:t>, VOSHA Program Manager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dan.whipple@varmont.gov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Phone (802) 828-5084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Karl Hayden</a:t>
            </a:r>
            <a:r>
              <a:rPr lang="en-US" dirty="0"/>
              <a:t>, VPP Program Manager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Email: </a:t>
            </a:r>
            <a:r>
              <a:rPr lang="en-US" dirty="0">
                <a:hlinkClick r:id="rId3"/>
              </a:rPr>
              <a:t>karl.hayden@vermont.gov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Phone (802) 828-2033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800" dirty="0"/>
              <a:t>Continuing to support the Green Mountain VPP</a:t>
            </a:r>
          </a:p>
          <a:p>
            <a:pPr marL="457200" lvl="1" indent="0">
              <a:buNone/>
            </a:pPr>
            <a:r>
              <a:rPr lang="en-US" b="1" i="1" dirty="0"/>
              <a:t>Strong Safety &amp; Health Programs = Sound Business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22396BC-1F54-4433-9067-39748A01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1691" y="2504880"/>
            <a:ext cx="3270925" cy="18482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503E4-0EC6-42F2-9FD9-C69CFEF01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81" y="2395505"/>
            <a:ext cx="2785808" cy="20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3829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Active Green Mountain VPP Sites: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786" y="1298571"/>
            <a:ext cx="6546011" cy="49719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Energizer Battery – Bennington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Ben and Jerry’s – Saint Albans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Curtis Lumber – Burlington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GE – Rutland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Global Foundries – Essex Junction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Vermont Electric Coop (VEC)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ATC Group Services, LLC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3017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Other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77174"/>
            <a:ext cx="10515600" cy="5328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Any Old Business?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New Business: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Region 1 2020 Safety &amp; Health Excellence Conference &amp; Expo Killington Resort in Killington, VT June 15</a:t>
            </a:r>
            <a:r>
              <a:rPr lang="en-US" b="1" baseline="30000" dirty="0"/>
              <a:t>th</a:t>
            </a:r>
            <a:r>
              <a:rPr lang="en-US" b="1" dirty="0"/>
              <a:t> – 17</a:t>
            </a:r>
            <a:r>
              <a:rPr lang="en-US" b="1" baseline="30000" dirty="0"/>
              <a:t>th</a:t>
            </a:r>
            <a:r>
              <a:rPr lang="en-US" b="1" dirty="0"/>
              <a:t>. Registration is open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NOW!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2020 National Safety+ Symposium at Orlando World Center Marriott in Orlando, FL August 25</a:t>
            </a:r>
            <a:r>
              <a:rPr lang="en-US" b="1" baseline="30000" dirty="0"/>
              <a:t>th</a:t>
            </a:r>
            <a:r>
              <a:rPr lang="en-US" b="1" dirty="0"/>
              <a:t> – 27</a:t>
            </a:r>
            <a:r>
              <a:rPr lang="en-US" b="1" baseline="30000" dirty="0"/>
              <a:t>th</a:t>
            </a:r>
            <a:r>
              <a:rPr lang="en-US" b="1" dirty="0"/>
              <a:t>. Registration opens February 25.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TODAY!!!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2A6C9-8542-4244-976B-4F7939B9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53" y="704191"/>
            <a:ext cx="4126747" cy="1701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A0A13-C5C9-4BD6-9C74-090DC1749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79" y="4390131"/>
            <a:ext cx="3726841" cy="17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989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Region I Conference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663"/>
            <a:ext cx="12192000" cy="5365630"/>
          </a:xfrm>
        </p:spPr>
        <p:txBody>
          <a:bodyPr numCol="2">
            <a:noAutofit/>
          </a:bodyPr>
          <a:lstStyle/>
          <a:p>
            <a:pPr marL="457200" lvl="1" indent="0">
              <a:buNone/>
            </a:pPr>
            <a:r>
              <a:rPr lang="en-US" sz="2800" dirty="0"/>
              <a:t>2005 – CT, Mystic Marriott</a:t>
            </a:r>
          </a:p>
          <a:p>
            <a:pPr marL="457200" lvl="1" indent="0">
              <a:buNone/>
            </a:pPr>
            <a:r>
              <a:rPr lang="en-US" sz="2800" dirty="0"/>
              <a:t>2006 – VT, Burlington Sheraton</a:t>
            </a:r>
          </a:p>
          <a:p>
            <a:pPr marL="457200" lvl="1" indent="0">
              <a:buNone/>
            </a:pPr>
            <a:r>
              <a:rPr lang="en-US" sz="2800" dirty="0"/>
              <a:t>2007 – CT, Mystic Marriott</a:t>
            </a:r>
          </a:p>
          <a:p>
            <a:pPr marL="457200" lvl="1" indent="0">
              <a:buNone/>
            </a:pPr>
            <a:r>
              <a:rPr lang="en-US" sz="2800" dirty="0"/>
              <a:t>2008 – RI, Newport Marriott</a:t>
            </a:r>
          </a:p>
          <a:p>
            <a:pPr marL="457200" lvl="1" indent="0">
              <a:buNone/>
            </a:pPr>
            <a:r>
              <a:rPr lang="en-US" sz="2800" dirty="0"/>
              <a:t>2009 – VT, Killington </a:t>
            </a:r>
          </a:p>
          <a:p>
            <a:pPr marL="457200" lvl="1" indent="0">
              <a:buNone/>
            </a:pPr>
            <a:r>
              <a:rPr lang="en-US" sz="2800" dirty="0"/>
              <a:t>2010 – ME, Sugarloaf</a:t>
            </a:r>
          </a:p>
          <a:p>
            <a:pPr marL="457200" lvl="1" indent="0">
              <a:buNone/>
            </a:pPr>
            <a:r>
              <a:rPr lang="en-US" sz="2800" dirty="0"/>
              <a:t>2011 – MA, Ocean Edge, Cape Cod</a:t>
            </a:r>
          </a:p>
          <a:p>
            <a:pPr marL="457200" lvl="1" indent="0">
              <a:buNone/>
            </a:pPr>
            <a:r>
              <a:rPr lang="en-US" sz="2800" dirty="0"/>
              <a:t>2012 – VT, Killington</a:t>
            </a:r>
          </a:p>
          <a:p>
            <a:pPr marL="457200" lvl="1" indent="0">
              <a:buNone/>
            </a:pPr>
            <a:r>
              <a:rPr lang="en-US" sz="2800" dirty="0"/>
              <a:t>2013 – MA, Ocean Edge, Cape Cod</a:t>
            </a:r>
          </a:p>
          <a:p>
            <a:pPr marL="457200" lvl="1" indent="0">
              <a:buNone/>
            </a:pPr>
            <a:r>
              <a:rPr lang="en-US" sz="2800" dirty="0"/>
              <a:t>2014 – ME, Inn by the Bay, Portland</a:t>
            </a:r>
          </a:p>
          <a:p>
            <a:pPr marL="457200" lvl="1" indent="0">
              <a:buNone/>
            </a:pPr>
            <a:r>
              <a:rPr lang="en-US" sz="2800" dirty="0"/>
              <a:t>2015 – MA, Sea Crest, N. Falmouth</a:t>
            </a:r>
          </a:p>
          <a:p>
            <a:pPr marL="457200" lvl="1" indent="0">
              <a:buNone/>
            </a:pPr>
            <a:r>
              <a:rPr lang="en-US" sz="2800" dirty="0"/>
              <a:t>2016 – NH, Radisson, Manchester</a:t>
            </a:r>
          </a:p>
          <a:p>
            <a:pPr marL="457200" lvl="1" indent="0">
              <a:buNone/>
            </a:pPr>
            <a:r>
              <a:rPr lang="en-US" sz="2800" dirty="0"/>
              <a:t>2017 – VT, Killington</a:t>
            </a:r>
          </a:p>
          <a:p>
            <a:pPr marL="457200" lvl="1" indent="0">
              <a:buNone/>
            </a:pPr>
            <a:r>
              <a:rPr lang="en-US" sz="2800" dirty="0"/>
              <a:t>2018 – MA, Sea Crest, N. Falmouth</a:t>
            </a:r>
          </a:p>
          <a:p>
            <a:pPr marL="457200" lvl="1" indent="0">
              <a:buNone/>
            </a:pPr>
            <a:r>
              <a:rPr lang="en-US" sz="2800" dirty="0"/>
              <a:t>2019 – ME, Inn by the Bay, Portland</a:t>
            </a:r>
          </a:p>
          <a:p>
            <a:pPr marL="457200" lvl="1" indent="0">
              <a:buNone/>
            </a:pPr>
            <a:r>
              <a:rPr lang="en-US" sz="2800" dirty="0"/>
              <a:t>2020 – VT, Killington</a:t>
            </a:r>
          </a:p>
          <a:p>
            <a:pPr marL="457200" lvl="1" indent="0">
              <a:buNone/>
            </a:pPr>
            <a:r>
              <a:rPr lang="en-US" sz="2800" dirty="0"/>
              <a:t>2021 – </a:t>
            </a:r>
            <a:r>
              <a:rPr lang="en-US" sz="2800" dirty="0">
                <a:highlight>
                  <a:srgbClr val="FFFF00"/>
                </a:highlight>
              </a:rPr>
              <a:t>TBD</a:t>
            </a:r>
          </a:p>
          <a:p>
            <a:pPr marL="457200" lvl="1" indent="0">
              <a:buNone/>
            </a:pPr>
            <a:r>
              <a:rPr lang="en-US" sz="2800" dirty="0"/>
              <a:t>2022 – </a:t>
            </a:r>
            <a:r>
              <a:rPr lang="en-US" sz="2800" dirty="0">
                <a:highlight>
                  <a:srgbClr val="FFFF00"/>
                </a:highlight>
              </a:rPr>
              <a:t>TBD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93D08-04A5-4657-9A3C-2ACC9A59EFEE}"/>
              </a:ext>
            </a:extLst>
          </p:cNvPr>
          <p:cNvSpPr txBox="1"/>
          <p:nvPr/>
        </p:nvSpPr>
        <p:spPr>
          <a:xfrm>
            <a:off x="6428114" y="5137030"/>
            <a:ext cx="4285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 16 years # of times in each state:</a:t>
            </a:r>
          </a:p>
          <a:p>
            <a:pPr algn="ctr"/>
            <a:r>
              <a:rPr lang="en-US" dirty="0"/>
              <a:t>ME = 3	NH = 1	VT = 5</a:t>
            </a:r>
          </a:p>
          <a:p>
            <a:pPr algn="ctr"/>
            <a:r>
              <a:rPr lang="en-US" dirty="0"/>
              <a:t>MA = 4	CT = 2	RI = 1</a:t>
            </a:r>
          </a:p>
        </p:txBody>
      </p:sp>
    </p:spTree>
    <p:extLst>
      <p:ext uri="{BB962C8B-B14F-4D97-AF65-F5344CB8AC3E}">
        <p14:creationId xmlns:p14="http://schemas.microsoft.com/office/powerpoint/2010/main" val="2963061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8C2160-E2E1-46EE-8FB7-F72846497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90" y="421317"/>
            <a:ext cx="6343817" cy="501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CC7D33D-0728-4F52-A984-D2AF326B1030}"/>
              </a:ext>
            </a:extLst>
          </p:cNvPr>
          <p:cNvSpPr txBox="1">
            <a:spLocks noChangeArrowheads="1"/>
          </p:cNvSpPr>
          <p:nvPr/>
        </p:nvSpPr>
        <p:spPr>
          <a:xfrm>
            <a:off x="2855167" y="1558114"/>
            <a:ext cx="6176864" cy="274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Region I, VPPPA</a:t>
            </a:r>
            <a:br>
              <a:rPr lang="en-US"/>
            </a:br>
            <a:br>
              <a:rPr lang="en-US"/>
            </a:br>
            <a:r>
              <a:rPr lang="en-US"/>
              <a:t>   </a:t>
            </a:r>
            <a:r>
              <a:rPr lang="en-US" sz="3800" i="1"/>
              <a:t>“The Best in the Northeast!”</a:t>
            </a:r>
            <a:br>
              <a:rPr lang="en-US" sz="3800" i="1"/>
            </a:br>
            <a:br>
              <a:rPr lang="en-US" sz="3800" i="1"/>
            </a:br>
            <a:r>
              <a:rPr lang="en-US" sz="3800" b="1" i="1"/>
              <a:t>THANKS TO YOU!!!</a:t>
            </a:r>
            <a:endParaRPr lang="en-US" sz="3800" b="1" i="1" dirty="0"/>
          </a:p>
        </p:txBody>
      </p:sp>
    </p:spTree>
    <p:extLst>
      <p:ext uri="{BB962C8B-B14F-4D97-AF65-F5344CB8AC3E}">
        <p14:creationId xmlns:p14="http://schemas.microsoft.com/office/powerpoint/2010/main" val="264003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78BD-6707-4680-BBFC-0DFFB700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97"/>
            <a:ext cx="10515600" cy="87707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Chair’s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1CF00-A7EB-4C37-8B29-E1BDF2E7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576"/>
            <a:ext cx="10515600" cy="4861774"/>
          </a:xfrm>
        </p:spPr>
        <p:txBody>
          <a:bodyPr>
            <a:normAutofit/>
          </a:bodyPr>
          <a:lstStyle/>
          <a:p>
            <a:r>
              <a:rPr lang="en-US" b="1" dirty="0"/>
              <a:t>Outreach: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Reps from VPP participants Raytheon &amp; Thermo Fisher Scientific will be part of a STEM expo for 4</a:t>
            </a:r>
            <a:r>
              <a:rPr lang="en-US" baseline="30000" dirty="0"/>
              <a:t>th</a:t>
            </a:r>
            <a:r>
              <a:rPr lang="en-US" dirty="0"/>
              <a:t>, 5</a:t>
            </a:r>
            <a:r>
              <a:rPr lang="en-US" baseline="30000" dirty="0"/>
              <a:t>th</a:t>
            </a:r>
            <a:r>
              <a:rPr lang="en-US" dirty="0"/>
              <a:t>, 6</a:t>
            </a:r>
            <a:r>
              <a:rPr lang="en-US" baseline="30000" dirty="0"/>
              <a:t>th</a:t>
            </a:r>
            <a:r>
              <a:rPr lang="en-US" dirty="0"/>
              <a:t> graders for the Mansfield, MA school system on 4/4/20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Providence, RI OSHA Office Area Director &amp; Compliance Assistant are planning to host a meeting with local VPP participants &amp; a couple local companies about shift-change reports (conveying info between work shifts, etc). Looking for construction industry &amp; hospitals to assist in the effort.</a:t>
            </a:r>
          </a:p>
          <a:p>
            <a:r>
              <a:rPr lang="en-US" b="1" dirty="0"/>
              <a:t>Upcoming Chapter Meetings: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June 15, 2020 at Region 1 Safety &amp; Health Excellence Conference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August 25, 2020 at the National Safety+ Symposium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Fall – TBD Looking for a host site.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805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Secretary’s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4"/>
            <a:ext cx="10515600" cy="4299130"/>
          </a:xfrm>
        </p:spPr>
        <p:txBody>
          <a:bodyPr/>
          <a:lstStyle/>
          <a:p>
            <a:r>
              <a:rPr lang="en-US" b="1" dirty="0"/>
              <a:t>Secretary: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Deb Bowie</a:t>
            </a:r>
            <a:r>
              <a:rPr lang="en-US" dirty="0"/>
              <a:t>, Coca-Cola Northampton, MA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During the last week of August 2019 Region 1 held a networking meeting during the Safety+ Symposium.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last Region 1 Chapter Meeting was held at the Annual Region 1 Conference at the Holiday Inn by the Bay, Portland, ME on May 21, 2019.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Chapter Meeting Minutes – Review &amp; Approval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4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102"/>
            <a:ext cx="10515600" cy="1567193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dirty="0"/>
              <a:t>Treasurer’s Report</a:t>
            </a:r>
            <a:br>
              <a:rPr lang="en-US" sz="3600" b="1" dirty="0"/>
            </a:br>
            <a:r>
              <a:rPr lang="en-US" sz="2800" b="1" dirty="0"/>
              <a:t>as of 1/31/2020</a:t>
            </a:r>
            <a:br>
              <a:rPr lang="en-US" sz="2800" b="1" dirty="0"/>
            </a:br>
            <a:r>
              <a:rPr lang="en-US" sz="2800" b="1" u="sng" dirty="0"/>
              <a:t>Unaudited Information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658263"/>
          </a:xfrm>
        </p:spPr>
        <p:txBody>
          <a:bodyPr>
            <a:normAutofit/>
          </a:bodyPr>
          <a:lstStyle/>
          <a:p>
            <a:r>
              <a:rPr lang="en-US" b="1" dirty="0"/>
              <a:t>Treasurer: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Paul Ludington</a:t>
            </a:r>
            <a:r>
              <a:rPr lang="en-US" dirty="0"/>
              <a:t>, Millstone Nuclear Power Station Waterford, CT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Assets (as of 1/31/2020)			= $XXX,XXX.XX</a:t>
            </a:r>
          </a:p>
          <a:p>
            <a:pPr lvl="2"/>
            <a:r>
              <a:rPr lang="en-US" dirty="0"/>
              <a:t>Checking					= $XXX,XXX.XX</a:t>
            </a:r>
          </a:p>
          <a:p>
            <a:pPr lvl="2"/>
            <a:r>
              <a:rPr lang="en-US" dirty="0"/>
              <a:t>Certificate of Deposit				= $XX,XXX.XX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Expenses for the 2020 conference are already being incurred and being paid.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Expenses are off-set by donations!! Please consider donating time, money, gifts in kind, facilities, etc.</a:t>
            </a:r>
          </a:p>
          <a:p>
            <a:pPr marL="457200" lvl="1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HUGE THANK YOU TO ALL WHO DONATE!!</a:t>
            </a:r>
          </a:p>
        </p:txBody>
      </p:sp>
    </p:spTree>
    <p:extLst>
      <p:ext uri="{BB962C8B-B14F-4D97-AF65-F5344CB8AC3E}">
        <p14:creationId xmlns:p14="http://schemas.microsoft.com/office/powerpoint/2010/main" val="116156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Awards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5893"/>
            <a:ext cx="10515600" cy="541585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Paul Ludington</a:t>
            </a:r>
            <a:r>
              <a:rPr lang="en-US" dirty="0"/>
              <a:t>, Millstone Nuclear Power Station Waterford, CT</a:t>
            </a:r>
          </a:p>
          <a:p>
            <a:pPr marL="457200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3 Scholarships Available: </a:t>
            </a:r>
            <a:r>
              <a:rPr lang="en-US" i="1" dirty="0"/>
              <a:t>All are worth $1,000.00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Eric Bartsch Memorial Safety &amp; Health Scholarship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Caswell Plante Academic Excellence Scholarship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Joseph Gervais Memorial Community Service Scholarship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Info and applications on website: </a:t>
            </a:r>
            <a:r>
              <a:rPr lang="en-US" dirty="0">
                <a:hlinkClick r:id="rId2"/>
              </a:rPr>
              <a:t>www.vppregion1.com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Scholarship Application Due Date: February 28, 2020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Winner(s) Announced: March 27, 2020</a:t>
            </a:r>
          </a:p>
        </p:txBody>
      </p:sp>
    </p:spTree>
    <p:extLst>
      <p:ext uri="{BB962C8B-B14F-4D97-AF65-F5344CB8AC3E}">
        <p14:creationId xmlns:p14="http://schemas.microsoft.com/office/powerpoint/2010/main" val="428357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Nominating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005"/>
            <a:ext cx="10515600" cy="497199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Mike Avery</a:t>
            </a:r>
            <a:r>
              <a:rPr lang="en-US" dirty="0"/>
              <a:t>, Cartamundi East Longmeadow, MA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Annual elections to be held Tuesday, June 16, 2020. (7 AM – 11 AM at the conference registration area.)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BOD Positions up for elections (currently held by):</a:t>
            </a:r>
          </a:p>
          <a:p>
            <a:pPr lvl="2"/>
            <a:r>
              <a:rPr lang="en-US" dirty="0"/>
              <a:t>Vice Chairperson (Mike Avery – Cartamundi)</a:t>
            </a:r>
          </a:p>
          <a:p>
            <a:pPr lvl="2"/>
            <a:r>
              <a:rPr lang="en-US" dirty="0"/>
              <a:t>Secretary (Deb Bowie – Coca-Cola)</a:t>
            </a:r>
          </a:p>
          <a:p>
            <a:pPr lvl="2"/>
            <a:r>
              <a:rPr lang="en-US" dirty="0"/>
              <a:t>Hourly Rep from site with Collective Bargaining Unit/Union (Bruce Gove – Collins)</a:t>
            </a:r>
          </a:p>
          <a:p>
            <a:pPr lvl="2"/>
            <a:r>
              <a:rPr lang="en-US" dirty="0"/>
              <a:t>Director-at-Large (3) (Cindy Raspiller – Raytheon; Glen Garfield – Collins; OPEN Position)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All are seeking re-election except for 2 Director-at-Large positions.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3F124-3051-41CC-9375-FE23999BDD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583656"/>
            <a:ext cx="190500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8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78BD-6707-4680-BBFC-0DFFB700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Communications Committee Update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744584"/>
              </p:ext>
            </p:extLst>
          </p:nvPr>
        </p:nvGraphicFramePr>
        <p:xfrm>
          <a:off x="838200" y="15317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35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How do we connect and share?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9917"/>
              </p:ext>
            </p:extLst>
          </p:nvPr>
        </p:nvGraphicFramePr>
        <p:xfrm>
          <a:off x="781050" y="14255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766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oppins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7732F94C8BC40BB6CD7C0757AE194" ma:contentTypeVersion="12" ma:contentTypeDescription="Create a new document." ma:contentTypeScope="" ma:versionID="9c87e60ba3474f7f8dfe313c2054655d">
  <xsd:schema xmlns:xsd="http://www.w3.org/2001/XMLSchema" xmlns:xs="http://www.w3.org/2001/XMLSchema" xmlns:p="http://schemas.microsoft.com/office/2006/metadata/properties" xmlns:ns2="d0f868a6-a073-4123-930f-8fd3c40aace6" xmlns:ns3="ec2dc957-1c46-4ec6-85ff-4d5816997950" targetNamespace="http://schemas.microsoft.com/office/2006/metadata/properties" ma:root="true" ma:fieldsID="f6174ea3c27a433c9ad79a141cad69a5" ns2:_="" ns3:_="">
    <xsd:import namespace="d0f868a6-a073-4123-930f-8fd3c40aace6"/>
    <xsd:import namespace="ec2dc957-1c46-4ec6-85ff-4d58169979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868a6-a073-4123-930f-8fd3c40aa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dc957-1c46-4ec6-85ff-4d58169979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D5C994-8E02-44B5-9C94-B206D4754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f868a6-a073-4123-930f-8fd3c40aace6"/>
    <ds:schemaRef ds:uri="ec2dc957-1c46-4ec6-85ff-4d58169979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B10DA6-C6C6-44FD-8E0C-860F5B27EB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37A1BB-EEC7-4194-82E4-D70D48F33B3D}">
  <ds:schemaRefs>
    <ds:schemaRef ds:uri="http://schemas.microsoft.com/office/2006/documentManagement/types"/>
    <ds:schemaRef ds:uri="http://www.w3.org/XML/1998/namespace"/>
    <ds:schemaRef ds:uri="http://purl.org/dc/elements/1.1/"/>
    <ds:schemaRef ds:uri="ec2dc957-1c46-4ec6-85ff-4d5816997950"/>
    <ds:schemaRef ds:uri="http://schemas.microsoft.com/office/infopath/2007/PartnerControls"/>
    <ds:schemaRef ds:uri="http://purl.org/dc/terms/"/>
    <ds:schemaRef ds:uri="d0f868a6-a073-4123-930f-8fd3c40aace6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1789</Words>
  <Application>Microsoft Office PowerPoint</Application>
  <PresentationFormat>Widescreen</PresentationFormat>
  <Paragraphs>290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Minion Pro</vt:lpstr>
      <vt:lpstr>Poppins</vt:lpstr>
      <vt:lpstr>Times New Roman</vt:lpstr>
      <vt:lpstr>Wingdings</vt:lpstr>
      <vt:lpstr>Office Theme</vt:lpstr>
      <vt:lpstr>Chapter Meeting  Cintas – Chelmsford, MA </vt:lpstr>
      <vt:lpstr>Agenda</vt:lpstr>
      <vt:lpstr>Chair’s Report</vt:lpstr>
      <vt:lpstr>Secretary’s Report</vt:lpstr>
      <vt:lpstr>Treasurer’s Report as of 1/31/2020 Unaudited Information</vt:lpstr>
      <vt:lpstr>Awards Committee Update</vt:lpstr>
      <vt:lpstr>Nominating Committee Update</vt:lpstr>
      <vt:lpstr>Communications Committee Update</vt:lpstr>
      <vt:lpstr>How do we connect and share?</vt:lpstr>
      <vt:lpstr>Feedback &amp; Notes</vt:lpstr>
      <vt:lpstr>Labor &amp; Management Committee Update</vt:lpstr>
      <vt:lpstr>Membership Committee Update</vt:lpstr>
      <vt:lpstr>PowerPoint Presentation</vt:lpstr>
      <vt:lpstr>Mentoring Committee Update</vt:lpstr>
      <vt:lpstr>Mentoring Committee Update</vt:lpstr>
      <vt:lpstr>Draft Mentoring Workshop Agenda</vt:lpstr>
      <vt:lpstr>Current Mentor Status</vt:lpstr>
      <vt:lpstr>Region I Mentoring Contacts</vt:lpstr>
      <vt:lpstr>By-Laws Committee Update</vt:lpstr>
      <vt:lpstr>Vermont OSHA Update – State Plan</vt:lpstr>
      <vt:lpstr>Active Green Mountain VPP Sites:</vt:lpstr>
      <vt:lpstr>Other Business</vt:lpstr>
      <vt:lpstr>Region I Conference Locations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I</dc:title>
  <dc:creator>Sierra Johnson</dc:creator>
  <cp:lastModifiedBy>Karen Girardin</cp:lastModifiedBy>
  <cp:revision>41</cp:revision>
  <cp:lastPrinted>2020-02-21T13:48:03Z</cp:lastPrinted>
  <dcterms:created xsi:type="dcterms:W3CDTF">2020-02-12T12:55:43Z</dcterms:created>
  <dcterms:modified xsi:type="dcterms:W3CDTF">2020-02-26T17:28:08Z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0x010100F8F7732F94C8BC40BB6CD7C0757AE194</vt:lpwstr>
  </property>
</Properties>
</file>