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9"/>
  </p:notesMasterIdLst>
  <p:handoutMasterIdLst>
    <p:handoutMasterId r:id="rId30"/>
  </p:handoutMasterIdLst>
  <p:sldIdLst>
    <p:sldId id="258" r:id="rId4"/>
    <p:sldId id="414" r:id="rId5"/>
    <p:sldId id="415" r:id="rId6"/>
    <p:sldId id="359" r:id="rId7"/>
    <p:sldId id="416" r:id="rId8"/>
    <p:sldId id="417" r:id="rId9"/>
    <p:sldId id="418" r:id="rId10"/>
    <p:sldId id="404" r:id="rId11"/>
    <p:sldId id="406" r:id="rId12"/>
    <p:sldId id="419" r:id="rId13"/>
    <p:sldId id="420" r:id="rId14"/>
    <p:sldId id="412" r:id="rId15"/>
    <p:sldId id="256" r:id="rId16"/>
    <p:sldId id="260" r:id="rId17"/>
    <p:sldId id="261" r:id="rId18"/>
    <p:sldId id="413" r:id="rId19"/>
    <p:sldId id="374" r:id="rId20"/>
    <p:sldId id="410" r:id="rId21"/>
    <p:sldId id="409" r:id="rId22"/>
    <p:sldId id="280" r:id="rId23"/>
    <p:sldId id="281" r:id="rId24"/>
    <p:sldId id="344" r:id="rId25"/>
    <p:sldId id="291" r:id="rId26"/>
    <p:sldId id="273" r:id="rId27"/>
    <p:sldId id="287" r:id="rId28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7" autoAdjust="0"/>
    <p:restoredTop sz="94784" autoAdjust="0"/>
  </p:normalViewPr>
  <p:slideViewPr>
    <p:cSldViewPr>
      <p:cViewPr varScale="1">
        <p:scale>
          <a:sx n="76" d="100"/>
          <a:sy n="76" d="100"/>
        </p:scale>
        <p:origin x="108" y="3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376" y="-90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8" rIns="92674" bIns="46338" numCol="1" anchor="t" anchorCtr="0" compatLnSpc="1">
            <a:prstTxWarp prst="textNoShape">
              <a:avLst/>
            </a:prstTxWarp>
          </a:bodyPr>
          <a:lstStyle>
            <a:lvl1pPr defTabSz="926841">
              <a:defRPr sz="1200"/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8" rIns="92674" bIns="46338" numCol="1" anchor="t" anchorCtr="0" compatLnSpc="1">
            <a:prstTxWarp prst="textNoShape">
              <a:avLst/>
            </a:prstTxWarp>
          </a:bodyPr>
          <a:lstStyle>
            <a:lvl1pPr algn="r" defTabSz="926841">
              <a:defRPr sz="1200"/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379"/>
            <a:ext cx="297242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8" rIns="92674" bIns="46338" numCol="1" anchor="b" anchorCtr="0" compatLnSpc="1">
            <a:prstTxWarp prst="textNoShape">
              <a:avLst/>
            </a:prstTxWarp>
          </a:bodyPr>
          <a:lstStyle>
            <a:lvl1pPr defTabSz="926841">
              <a:defRPr sz="1200"/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772379"/>
            <a:ext cx="297242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8" rIns="92674" bIns="46338" numCol="1" anchor="b" anchorCtr="0" compatLnSpc="1">
            <a:prstTxWarp prst="textNoShape">
              <a:avLst/>
            </a:prstTxWarp>
          </a:bodyPr>
          <a:lstStyle>
            <a:lvl1pPr algn="r" defTabSz="926841">
              <a:defRPr sz="1200"/>
            </a:lvl1pPr>
          </a:lstStyle>
          <a:p>
            <a:fld id="{383BCE5D-EB4D-491C-955E-1061243F8D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5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315913"/>
            <a:ext cx="6537325" cy="490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7" tIns="45474" rIns="90947" bIns="454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1754" y="5346517"/>
            <a:ext cx="6556375" cy="3703865"/>
          </a:xfrm>
          <a:prstGeom prst="rect">
            <a:avLst/>
          </a:prstGeom>
        </p:spPr>
        <p:txBody>
          <a:bodyPr vert="horz" lIns="90947" tIns="45474" rIns="90947" bIns="4547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80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92150"/>
            <a:ext cx="5894388" cy="4421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772379"/>
            <a:ext cx="2972421" cy="462120"/>
          </a:xfrm>
          <a:prstGeom prst="rect">
            <a:avLst/>
          </a:prstGeom>
        </p:spPr>
        <p:txBody>
          <a:bodyPr lIns="90947" tIns="45474" rIns="90947" bIns="45474"/>
          <a:lstStyle/>
          <a:p>
            <a:fld id="{CE9D29EC-B28A-4B6F-A843-C1C68E9CE4A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06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92150"/>
            <a:ext cx="5894388" cy="4421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772379"/>
            <a:ext cx="2972421" cy="462120"/>
          </a:xfrm>
          <a:prstGeom prst="rect">
            <a:avLst/>
          </a:prstGeom>
        </p:spPr>
        <p:txBody>
          <a:bodyPr lIns="90947" tIns="45474" rIns="90947" bIns="4547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D29EC-B28A-4B6F-A843-C1C68E9CE4A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7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6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39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81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76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62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81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92150"/>
            <a:ext cx="5894388" cy="4421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772379"/>
            <a:ext cx="2972421" cy="462120"/>
          </a:xfrm>
          <a:prstGeom prst="rect">
            <a:avLst/>
          </a:prstGeom>
        </p:spPr>
        <p:txBody>
          <a:bodyPr lIns="90947" tIns="45474" rIns="90947" bIns="45474"/>
          <a:lstStyle/>
          <a:p>
            <a:fld id="{CE9D29EC-B28A-4B6F-A843-C1C68E9CE4A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24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92150"/>
            <a:ext cx="5894388" cy="4421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772379"/>
            <a:ext cx="2972421" cy="462120"/>
          </a:xfrm>
          <a:prstGeom prst="rect">
            <a:avLst/>
          </a:prstGeom>
        </p:spPr>
        <p:txBody>
          <a:bodyPr lIns="90947" tIns="45474" rIns="90947" bIns="45474"/>
          <a:lstStyle/>
          <a:p>
            <a:fld id="{CE9D29EC-B28A-4B6F-A843-C1C68E9CE4A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7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696913"/>
            <a:ext cx="5930900" cy="4449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CE9D29EC-B28A-4B6F-A843-C1C68E9CE4A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1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96913"/>
            <a:ext cx="5934075" cy="4449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CE9D29EC-B28A-4B6F-A843-C1C68E9CE4A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01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2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84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92150"/>
            <a:ext cx="5894388" cy="4421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772379"/>
            <a:ext cx="2972421" cy="462120"/>
          </a:xfrm>
          <a:prstGeom prst="rect">
            <a:avLst/>
          </a:prstGeom>
        </p:spPr>
        <p:txBody>
          <a:bodyPr lIns="90947" tIns="45474" rIns="90947" bIns="45474"/>
          <a:lstStyle/>
          <a:p>
            <a:fld id="{CE9D29EC-B28A-4B6F-A843-C1C68E9CE4A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54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92150"/>
            <a:ext cx="5894388" cy="4421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772379"/>
            <a:ext cx="2972421" cy="462120"/>
          </a:xfrm>
          <a:prstGeom prst="rect">
            <a:avLst/>
          </a:prstGeom>
        </p:spPr>
        <p:txBody>
          <a:bodyPr lIns="90947" tIns="45474" rIns="90947" bIns="45474"/>
          <a:lstStyle/>
          <a:p>
            <a:fld id="{CE9D29EC-B28A-4B6F-A843-C1C68E9CE4A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15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92150"/>
            <a:ext cx="5894388" cy="4421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772379"/>
            <a:ext cx="2972421" cy="462120"/>
          </a:xfrm>
          <a:prstGeom prst="rect">
            <a:avLst/>
          </a:prstGeom>
        </p:spPr>
        <p:txBody>
          <a:bodyPr lIns="90947" tIns="45474" rIns="90947" bIns="45474"/>
          <a:lstStyle/>
          <a:p>
            <a:fld id="{CE9D29EC-B28A-4B6F-A843-C1C68E9CE4A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4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696913"/>
            <a:ext cx="5930900" cy="4449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CE9D29EC-B28A-4B6F-A843-C1C68E9CE4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92150"/>
            <a:ext cx="5894388" cy="4421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772379"/>
            <a:ext cx="2972421" cy="462120"/>
          </a:xfrm>
          <a:prstGeom prst="rect">
            <a:avLst/>
          </a:prstGeom>
        </p:spPr>
        <p:txBody>
          <a:bodyPr lIns="90947" tIns="45474" rIns="90947" bIns="45474"/>
          <a:lstStyle/>
          <a:p>
            <a:fld id="{CE9D29EC-B28A-4B6F-A843-C1C68E9CE4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92150"/>
            <a:ext cx="5894388" cy="4421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772379"/>
            <a:ext cx="2972421" cy="462120"/>
          </a:xfrm>
          <a:prstGeom prst="rect">
            <a:avLst/>
          </a:prstGeom>
        </p:spPr>
        <p:txBody>
          <a:bodyPr lIns="90947" tIns="45474" rIns="90947" bIns="4547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D29EC-B28A-4B6F-A843-C1C68E9CE4A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40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600" y="8772378"/>
            <a:ext cx="3027961" cy="462120"/>
          </a:xfrm>
          <a:prstGeom prst="rect">
            <a:avLst/>
          </a:prstGeom>
        </p:spPr>
        <p:txBody>
          <a:bodyPr lIns="90955" tIns="45478" rIns="90955" bIns="45478"/>
          <a:lstStyle/>
          <a:p>
            <a:fld id="{CE9D29EC-B28A-4B6F-A843-C1C68E9CE4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92150"/>
            <a:ext cx="5894388" cy="4421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772379"/>
            <a:ext cx="2972421" cy="462120"/>
          </a:xfrm>
          <a:prstGeom prst="rect">
            <a:avLst/>
          </a:prstGeom>
        </p:spPr>
        <p:txBody>
          <a:bodyPr lIns="90947" tIns="45474" rIns="90947" bIns="45474"/>
          <a:lstStyle/>
          <a:p>
            <a:fld id="{CE9D29EC-B28A-4B6F-A843-C1C68E9CE4A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696913"/>
            <a:ext cx="5930900" cy="4449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lIns="91432" tIns="45716" rIns="91432" bIns="457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D29EC-B28A-4B6F-A843-C1C68E9CE4A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73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6941F-2427-40EC-BA8F-ED42157C1C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FCE4-6DDD-49A3-B06E-21550D6715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8351-A8B7-4343-946B-2EE21AD4A2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77084E-7B72-4F5D-8122-7B5AC8D6FB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5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2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1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8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03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50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6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75BAC-5833-4ABE-831A-C947E79D82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88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0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96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6941F-2427-40EC-BA8F-ED42157C1C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75BAC-5833-4ABE-831A-C947E79D820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C240-7423-492A-82C5-CD30730204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C992A-D67E-4C6D-A4EA-FB3DA970B8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65DFF-2335-4A0D-A29D-6C3331E1EF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B525A-72A2-4C3E-933B-F46EA647B2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C240-7423-492A-82C5-CD30730204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9DBC6-0A5C-486A-99AD-C00DF4247D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6D600-2F39-44CA-AE21-C0DA12DA27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80831-9372-4552-8C46-C2798FA1E1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FCE4-6DDD-49A3-B06E-21550D6715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8351-A8B7-4343-946B-2EE21AD4A2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77084E-7B72-4F5D-8122-7B5AC8D6FB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C992A-D67E-4C6D-A4EA-FB3DA970B8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65DFF-2335-4A0D-A29D-6C3331E1EF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B525A-72A2-4C3E-933B-F46EA647B2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9DBC6-0A5C-486A-99AD-C00DF4247D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6D600-2F39-44CA-AE21-C0DA12DA27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80831-9372-4552-8C46-C2798FA1E1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A3928A-AED8-46BD-BFAF-983563E1EE3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6C61-4F01-40A6-8D82-F416D78845EE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8DC9-5667-43C3-A771-8FE78670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2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4"/>
            </p:custDataLst>
          </p:nvPr>
        </p:nvSpPr>
        <p:spPr bwMode="auto">
          <a:xfrm>
            <a:off x="0" y="6245225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A3928A-AED8-46BD-BFAF-983563E1E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wm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irish@flexcon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n.whipple@vermont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hyperlink" Target="mailto:karl.hayden@vermont.go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girardin@llbean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ppregion1.com/" TargetMode="External"/><Relationship Id="rId4" Type="http://schemas.openxmlformats.org/officeDocument/2006/relationships/hyperlink" Target="mailto:reg1vpppa@gmail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4544" y="1447800"/>
            <a:ext cx="7772400" cy="1470025"/>
          </a:xfrm>
        </p:spPr>
        <p:txBody>
          <a:bodyPr/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I, VPPPA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Best in the Northeast!”</a:t>
            </a:r>
            <a:b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MEETING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1256" y="3657600"/>
            <a:ext cx="9144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20, 2019</a:t>
            </a:r>
          </a:p>
          <a:p>
            <a:pPr>
              <a:lnSpc>
                <a:spcPct val="90000"/>
              </a:lnSpc>
            </a:pP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 Inn by the Bay Portland, ME.</a:t>
            </a:r>
          </a:p>
          <a:p>
            <a:pPr>
              <a:lnSpc>
                <a:spcPct val="90000"/>
              </a:lnSpc>
            </a:pP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F2831-9347-45B4-BA67-879D019F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3" y="4930775"/>
            <a:ext cx="2193861" cy="16116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C68507-1042-4808-8DDB-C11D6ABED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930775"/>
            <a:ext cx="2286337" cy="161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/>
              <a:t>Membership Committee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sz="2800" dirty="0"/>
              <a:t>Committee Chair: Cindy Raspiller</a:t>
            </a:r>
          </a:p>
          <a:p>
            <a:pPr marL="3200400" lvl="7" indent="0">
              <a:buNone/>
            </a:pPr>
            <a:r>
              <a:rPr lang="en-US" sz="1800" i="1" dirty="0"/>
              <a:t>    Raytheon, Andover, MA</a:t>
            </a:r>
          </a:p>
          <a:p>
            <a:pPr lvl="1"/>
            <a:r>
              <a:rPr lang="en-US" sz="2000" dirty="0"/>
              <a:t>Membership Goal - 100% of New England VPP Sites</a:t>
            </a:r>
          </a:p>
          <a:p>
            <a:r>
              <a:rPr lang="en-US" sz="2800" dirty="0"/>
              <a:t>Member Benefits:</a:t>
            </a:r>
          </a:p>
          <a:p>
            <a:pPr lvl="1"/>
            <a:r>
              <a:rPr lang="en-US" sz="2000" dirty="0"/>
              <a:t>Regional and National Conference Discounts</a:t>
            </a:r>
          </a:p>
          <a:p>
            <a:pPr lvl="1"/>
            <a:r>
              <a:rPr lang="en-US" sz="2000" dirty="0"/>
              <a:t>Leader Magazine</a:t>
            </a:r>
          </a:p>
          <a:p>
            <a:pPr lvl="1"/>
            <a:r>
              <a:rPr lang="en-US" sz="2000" dirty="0"/>
              <a:t>Special Chapter Events</a:t>
            </a:r>
          </a:p>
          <a:p>
            <a:pPr lvl="1"/>
            <a:r>
              <a:rPr lang="en-US" sz="2000" dirty="0"/>
              <a:t>Best Practice Sharing</a:t>
            </a:r>
          </a:p>
          <a:p>
            <a:r>
              <a:rPr lang="en-US" sz="2800" dirty="0"/>
              <a:t>Welcome New Members:</a:t>
            </a:r>
          </a:p>
          <a:p>
            <a:pPr lvl="1"/>
            <a:r>
              <a:rPr lang="en-US" sz="2000" dirty="0"/>
              <a:t>Honeywell – Action,  MA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Unrestricted Content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</p:spTree>
    <p:extLst>
      <p:ext uri="{BB962C8B-B14F-4D97-AF65-F5344CB8AC3E}">
        <p14:creationId xmlns:p14="http://schemas.microsoft.com/office/powerpoint/2010/main" val="34570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5225"/>
            <a:ext cx="91440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Unrestricted Content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9" y="1524000"/>
            <a:ext cx="4872867" cy="310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1" y="3103998"/>
            <a:ext cx="4878767" cy="310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9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D167D06-007F-4C90-BA53-B5937E86AB7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05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Mentoring Committee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4BF73FE-A68A-4ABF-A9B3-3E8A8062756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3048000"/>
            <a:ext cx="85344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Committee Chair: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Darwin Irish,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FLEXcon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Company, Inc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66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000" b="1" dirty="0">
                <a:solidFill>
                  <a:schemeClr val="tx1"/>
                </a:solidFill>
              </a:rPr>
              <a:t>Mentoring may include (either within your own company or with another company):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Assisting with mentoring workshops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Conducting field visits at potential VPP sites (speaking with mgmt./labor)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Conducting mock on-site reviews with potential VPP sites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Assisting potential VPP sites with their application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Assisting potential VPP sites analyze problem areas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Sharing your knowledge of resources with potential VPP sites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Sharing techniques and preparation strategies with potential VPP sites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Advising/sharing with Various Collective Bargaining Groups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146175"/>
          </a:xfrm>
        </p:spPr>
        <p:txBody>
          <a:bodyPr/>
          <a:lstStyle/>
          <a:p>
            <a:r>
              <a:rPr lang="en-US" b="1" dirty="0"/>
              <a:t>“Reaching Out”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41910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</a:rPr>
              <a:t>Phone calls</a:t>
            </a:r>
          </a:p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</a:rPr>
              <a:t>E-mails</a:t>
            </a:r>
          </a:p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</a:rPr>
              <a:t>Meetings:</a:t>
            </a:r>
          </a:p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</a:rPr>
              <a:t>	At your site</a:t>
            </a:r>
          </a:p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</a:rPr>
              <a:t>	At their site</a:t>
            </a:r>
          </a:p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</a:rPr>
              <a:t>	At Conferences</a:t>
            </a:r>
          </a:p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</a:rPr>
              <a:t>	At Chapter Meetings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9163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lprzystas\AppData\Local\Microsoft\Windows\Temporary Internet Files\Content.IE5\48H3ROEG\MC90024038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905000"/>
            <a:ext cx="1400861" cy="17940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8"/>
            <a:ext cx="9067800" cy="54403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   </a:t>
            </a:r>
            <a:r>
              <a:rPr lang="en-US" b="1" u="sng" dirty="0"/>
              <a:t>Mentor</a:t>
            </a:r>
            <a:r>
              <a:rPr lang="en-US" b="1" dirty="0"/>
              <a:t>                                               </a:t>
            </a:r>
            <a:r>
              <a:rPr lang="en-US" b="1" u="sng" dirty="0"/>
              <a:t>Mentee</a:t>
            </a:r>
          </a:p>
          <a:p>
            <a:r>
              <a:rPr lang="en-US" dirty="0"/>
              <a:t> </a:t>
            </a:r>
            <a:r>
              <a:rPr lang="en-US" dirty="0" err="1"/>
              <a:t>CoCa</a:t>
            </a:r>
            <a:r>
              <a:rPr lang="en-US" dirty="0"/>
              <a:t> Cola		     Harris Rebar </a:t>
            </a:r>
            <a:r>
              <a:rPr lang="en-US" sz="2000" dirty="0"/>
              <a:t>(Deerfield, Ma.)                                              </a:t>
            </a:r>
          </a:p>
          <a:p>
            <a:r>
              <a:rPr lang="en-US" dirty="0" err="1"/>
              <a:t>Cartamundi</a:t>
            </a:r>
            <a:r>
              <a:rPr lang="en-US" dirty="0"/>
              <a:t>	               Mayberry Mat. Handling                                                              </a:t>
            </a:r>
            <a:r>
              <a:rPr lang="en-US" sz="2200" dirty="0"/>
              <a:t>                                                                   						(East Longmeadow, Ma.)</a:t>
            </a:r>
          </a:p>
          <a:p>
            <a:pPr marL="0" indent="0">
              <a:buNone/>
            </a:pPr>
            <a:r>
              <a:rPr lang="en-US" sz="2200" dirty="0"/>
              <a:t>                                                                </a:t>
            </a:r>
            <a:r>
              <a:rPr lang="en-US" dirty="0"/>
              <a:t>    Cintas </a:t>
            </a:r>
            <a:r>
              <a:rPr lang="en-US" sz="2200" dirty="0"/>
              <a:t>(Branford, Ct., Winsor, Ct)</a:t>
            </a:r>
          </a:p>
          <a:p>
            <a:r>
              <a:rPr lang="en-US" dirty="0"/>
              <a:t>Raytheon Co.                   </a:t>
            </a:r>
            <a:r>
              <a:rPr lang="en-US" sz="2800" dirty="0"/>
              <a:t>New England Sheets </a:t>
            </a:r>
            <a:r>
              <a:rPr lang="en-US" sz="2160" dirty="0"/>
              <a:t>(Devens, Ma.)</a:t>
            </a:r>
          </a:p>
          <a:p>
            <a:r>
              <a:rPr lang="en-US" dirty="0"/>
              <a:t>Pratt and Whitney          Sysco Corp. </a:t>
            </a:r>
            <a:r>
              <a:rPr lang="en-US" sz="2000" dirty="0"/>
              <a:t>(Westbrook, Me)</a:t>
            </a:r>
          </a:p>
          <a:p>
            <a:r>
              <a:rPr lang="en-US" dirty="0" err="1"/>
              <a:t>FLEXcon</a:t>
            </a:r>
            <a:r>
              <a:rPr lang="en-US" dirty="0"/>
              <a:t>                            High Liner Foods </a:t>
            </a:r>
            <a:r>
              <a:rPr lang="en-US" sz="2000" dirty="0"/>
              <a:t>(Peabody, Ma)</a:t>
            </a:r>
          </a:p>
          <a:p>
            <a:r>
              <a:rPr lang="en-US" dirty="0"/>
              <a:t>Dominion Energy            Honeywell, </a:t>
            </a:r>
            <a:r>
              <a:rPr lang="en-US" sz="2000" dirty="0"/>
              <a:t>(</a:t>
            </a:r>
            <a:r>
              <a:rPr lang="en-US" sz="2000" dirty="0" err="1"/>
              <a:t>Northford</a:t>
            </a:r>
            <a:r>
              <a:rPr lang="en-US" sz="2000" dirty="0"/>
              <a:t>, CT)</a:t>
            </a:r>
          </a:p>
          <a:p>
            <a:r>
              <a:rPr lang="en-US" dirty="0"/>
              <a:t>Acushnet		               Chatham Village Foods    							</a:t>
            </a:r>
            <a:r>
              <a:rPr lang="en-US" sz="2000" dirty="0"/>
              <a:t>(Wareham, MA)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146175"/>
          </a:xfrm>
        </p:spPr>
        <p:txBody>
          <a:bodyPr>
            <a:normAutofit/>
          </a:bodyPr>
          <a:lstStyle/>
          <a:p>
            <a:r>
              <a:rPr lang="en-US" b="1" dirty="0"/>
              <a:t>Region One Mentoring Contacts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7010400" cy="37338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</a:rPr>
              <a:t>Darwin Irish, FLEXcon Company, Inc.</a:t>
            </a:r>
          </a:p>
          <a:p>
            <a:pPr algn="l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</a:rPr>
              <a:t>	e-mail:  DIrish@Flexcon.com</a:t>
            </a:r>
          </a:p>
          <a:p>
            <a:pPr algn="l">
              <a:lnSpc>
                <a:spcPct val="110000"/>
              </a:lnSpc>
            </a:pP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Brian Sullivan, Region I VPP Coordinator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US Dept. of Labor – OSHA</a:t>
            </a:r>
          </a:p>
          <a:p>
            <a:pPr algn="l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</a:rPr>
              <a:t>	e-mail:   </a:t>
            </a:r>
            <a:r>
              <a:rPr lang="fi-FI" sz="2800" b="1" dirty="0">
                <a:solidFill>
                  <a:schemeClr val="tx1"/>
                </a:solidFill>
              </a:rPr>
              <a:t>Sullivan.Brian@dol.gov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hlinkClick r:id="rId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0"/>
            <a:ext cx="9163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3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124200"/>
            <a:ext cx="1394378" cy="1376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17F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17F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17F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17F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17F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17F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17F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17F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17F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17F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r>
              <a:rPr lang="en-US" sz="3200" b="1" dirty="0"/>
              <a:t>Awards Committee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C5DDACF-19AD-4EFC-9031-F63BBFE087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400" y="1828800"/>
            <a:ext cx="899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Committee Chair: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Paul Ludington, Millstone Nuclear Power Station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200" dirty="0"/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z="2800" dirty="0"/>
              <a:t>3 Scholarships Available: </a:t>
            </a:r>
            <a:r>
              <a:rPr lang="en-US" i="1" dirty="0"/>
              <a:t>All are worth  $1,000.00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Eric </a:t>
            </a:r>
            <a:r>
              <a:rPr lang="en-US" sz="2400" dirty="0" err="1"/>
              <a:t>Bartsch</a:t>
            </a:r>
            <a:r>
              <a:rPr lang="en-US" sz="2400" dirty="0"/>
              <a:t> Memorial Safety &amp; Health Scholarship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                Sarah </a:t>
            </a:r>
            <a:r>
              <a:rPr lang="en-US" dirty="0" err="1"/>
              <a:t>Iodice</a:t>
            </a:r>
            <a:r>
              <a:rPr lang="en-US" dirty="0"/>
              <a:t>      Raytheon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Caswell Plante Academic Excellence Scholarship</a:t>
            </a:r>
          </a:p>
          <a:p>
            <a:pPr marL="0" indent="0">
              <a:buNone/>
            </a:pPr>
            <a:r>
              <a:rPr lang="en-US" sz="2400" dirty="0"/>
              <a:t>                     Colin </a:t>
            </a:r>
            <a:r>
              <a:rPr lang="en-US" sz="2400" dirty="0" err="1"/>
              <a:t>Lomasney</a:t>
            </a:r>
            <a:r>
              <a:rPr lang="en-US" sz="2400" dirty="0"/>
              <a:t>     Raytheon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Joseph Gervais Memorial Community Service Scholarship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sz="2400" dirty="0"/>
              <a:t>    </a:t>
            </a:r>
            <a:r>
              <a:rPr lang="en-US" dirty="0" err="1"/>
              <a:t>Mikaila</a:t>
            </a:r>
            <a:r>
              <a:rPr lang="en-US" dirty="0"/>
              <a:t> French     Dominion Nuclear CT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1" indent="0" algn="ctr">
              <a:lnSpc>
                <a:spcPct val="90000"/>
              </a:lnSpc>
              <a:buNone/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95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609600"/>
          </a:xfrm>
        </p:spPr>
        <p:txBody>
          <a:bodyPr/>
          <a:lstStyle/>
          <a:p>
            <a:r>
              <a:rPr lang="en-US" sz="3200" b="1" dirty="0"/>
              <a:t>By-Laws Committee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2032000"/>
            <a:ext cx="8229600" cy="452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Committee Chair:</a:t>
            </a:r>
          </a:p>
          <a:p>
            <a:pPr lvl="1"/>
            <a:r>
              <a:rPr lang="en-US" dirty="0"/>
              <a:t>Deb Bowie, Coca-Cola Northampton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/>
              <a:t>By-Law: No changes at this time</a:t>
            </a:r>
          </a:p>
          <a:p>
            <a:pPr marL="0" indent="0">
              <a:buNone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40594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4" name="Picture 6" descr="dan whipple">
            <a:extLst>
              <a:ext uri="{FF2B5EF4-FFF2-40B4-BE49-F238E27FC236}">
                <a16:creationId xmlns:a16="http://schemas.microsoft.com/office/drawing/2014/main" id="{3BABBA3D-1977-441C-B775-707ACB07DB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0175" y="1600200"/>
            <a:ext cx="679926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4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r>
              <a:rPr lang="en-US" sz="3200" b="1" dirty="0"/>
              <a:t>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Introductions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Chair’s Report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Secretary’s Report 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Treasurer’s Report 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Chapter Committee Reports: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Nominating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Communications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Labor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Membership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Mentoring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Awards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By-Laws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Vermont State Plan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OSHA Region 1 Update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r>
              <a:rPr lang="en-US" sz="3200" dirty="0"/>
              <a:t>Vermont State Plan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211" y="2057400"/>
            <a:ext cx="8229600" cy="3687763"/>
          </a:xfrm>
        </p:spPr>
        <p:txBody>
          <a:bodyPr/>
          <a:lstStyle/>
          <a:p>
            <a:r>
              <a:rPr lang="en-US" sz="2800" dirty="0"/>
              <a:t>Committee Chair:</a:t>
            </a:r>
          </a:p>
          <a:p>
            <a:pPr lvl="1"/>
            <a:r>
              <a:rPr lang="en-US" dirty="0"/>
              <a:t>Daniel Whipple, VOSHA Program Manager</a:t>
            </a:r>
          </a:p>
          <a:p>
            <a:pPr lvl="2"/>
            <a:r>
              <a:rPr lang="en-US" dirty="0"/>
              <a:t>E-mail: </a:t>
            </a:r>
            <a:r>
              <a:rPr lang="en-US" dirty="0">
                <a:hlinkClick r:id="rId3"/>
              </a:rPr>
              <a:t>dan.whipple@vermont.gov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Phone: (802)-828-5084</a:t>
            </a:r>
          </a:p>
          <a:p>
            <a:pPr lvl="1"/>
            <a:r>
              <a:rPr lang="en-US" dirty="0"/>
              <a:t>Karl Hayden VPP program coordinator</a:t>
            </a:r>
          </a:p>
          <a:p>
            <a:pPr lvl="2"/>
            <a:r>
              <a:rPr lang="en-US" dirty="0"/>
              <a:t> E-mail: </a:t>
            </a:r>
            <a:r>
              <a:rPr lang="en-US" u="sng" dirty="0">
                <a:hlinkClick r:id="rId4"/>
              </a:rPr>
              <a:t>karl.hayden@vermont.gov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Phone: (802)-828-2033</a:t>
            </a:r>
          </a:p>
          <a:p>
            <a:pPr marL="457200" lvl="1" indent="0" algn="ctr">
              <a:buNone/>
            </a:pPr>
            <a:br>
              <a:rPr lang="en-US" dirty="0"/>
            </a:br>
            <a:r>
              <a:rPr lang="en-US" dirty="0"/>
              <a:t>Continuing to support  the </a:t>
            </a:r>
          </a:p>
          <a:p>
            <a:pPr marL="457200" lvl="1" indent="0" algn="ctr">
              <a:buNone/>
            </a:pPr>
            <a:r>
              <a:rPr lang="en-US" dirty="0"/>
              <a:t>Green Mountain VPP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05400"/>
            <a:ext cx="2785808" cy="1775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1838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Strong Safety and Health Programs = Sound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Active GMVPP Sites:</a:t>
            </a:r>
          </a:p>
          <a:p>
            <a:r>
              <a:rPr lang="en-US" dirty="0"/>
              <a:t>Energizer Battery-Bennington</a:t>
            </a:r>
          </a:p>
          <a:p>
            <a:r>
              <a:rPr lang="en-US" dirty="0"/>
              <a:t>Ben and Jerry’s-Saint Albans</a:t>
            </a:r>
          </a:p>
          <a:p>
            <a:r>
              <a:rPr lang="en-US" dirty="0"/>
              <a:t>Curtis Lumber-Burlington</a:t>
            </a:r>
          </a:p>
          <a:p>
            <a:r>
              <a:rPr lang="en-US" dirty="0"/>
              <a:t>GE-Rutland</a:t>
            </a:r>
          </a:p>
          <a:p>
            <a:r>
              <a:rPr lang="en-US" dirty="0"/>
              <a:t>Globalfoundries-Essex Junction</a:t>
            </a:r>
          </a:p>
          <a:p>
            <a:r>
              <a:rPr lang="en-US" dirty="0"/>
              <a:t>Vermont Electric Coop (VEC)</a:t>
            </a:r>
          </a:p>
          <a:p>
            <a:r>
              <a:rPr lang="en-US" dirty="0"/>
              <a:t>ATC Group Services, LLC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4800" y="2209800"/>
            <a:ext cx="4040188" cy="3951288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2005 – CT @ Mystic Marriott</a:t>
            </a:r>
          </a:p>
          <a:p>
            <a:pPr>
              <a:buFontTx/>
              <a:buNone/>
            </a:pPr>
            <a:r>
              <a:rPr lang="en-US" sz="2000" dirty="0"/>
              <a:t>2006 – VT @ Burlington Sheraton</a:t>
            </a:r>
          </a:p>
          <a:p>
            <a:pPr>
              <a:buFontTx/>
              <a:buNone/>
            </a:pPr>
            <a:r>
              <a:rPr lang="en-US" sz="2000" dirty="0"/>
              <a:t>2007 – CT @ Mystic Marriott</a:t>
            </a:r>
          </a:p>
          <a:p>
            <a:pPr>
              <a:buFontTx/>
              <a:buNone/>
            </a:pPr>
            <a:r>
              <a:rPr lang="en-US" sz="2000" dirty="0"/>
              <a:t>2008 – RI @ Newport Marriott</a:t>
            </a:r>
          </a:p>
          <a:p>
            <a:pPr>
              <a:buFontTx/>
              <a:buNone/>
            </a:pPr>
            <a:r>
              <a:rPr lang="en-US" sz="2000" dirty="0"/>
              <a:t>2009 – VT @ Killington</a:t>
            </a:r>
          </a:p>
          <a:p>
            <a:pPr>
              <a:buFontTx/>
              <a:buNone/>
            </a:pPr>
            <a:r>
              <a:rPr lang="en-US" sz="2000" dirty="0"/>
              <a:t>2010 – ME @ Sugarloaf</a:t>
            </a:r>
          </a:p>
          <a:p>
            <a:pPr>
              <a:buFontTx/>
              <a:buNone/>
            </a:pPr>
            <a:r>
              <a:rPr lang="en-US" sz="2000" dirty="0"/>
              <a:t>2011 – MA @ Ocean Edge, Cape Cod</a:t>
            </a:r>
          </a:p>
          <a:p>
            <a:pPr>
              <a:buFontTx/>
              <a:buNone/>
            </a:pPr>
            <a:r>
              <a:rPr lang="en-US" sz="2000" dirty="0"/>
              <a:t>2012 - VT @ Killington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0" y="1371600"/>
            <a:ext cx="9144000" cy="639762"/>
          </a:xfrm>
        </p:spPr>
        <p:txBody>
          <a:bodyPr/>
          <a:lstStyle/>
          <a:p>
            <a:pPr algn="ctr"/>
            <a:r>
              <a:rPr lang="en-US" sz="2800" dirty="0"/>
              <a:t>Region I Conference Locations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43400" y="2174875"/>
            <a:ext cx="4572000" cy="3951288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2013 - MA @ Ocean Edge, Cape Cod</a:t>
            </a:r>
          </a:p>
          <a:p>
            <a:pPr>
              <a:buFontTx/>
              <a:buNone/>
            </a:pPr>
            <a:r>
              <a:rPr lang="en-US" sz="2000" dirty="0"/>
              <a:t>2014 – ME @ Inn by the Bay, Portland</a:t>
            </a:r>
          </a:p>
          <a:p>
            <a:pPr>
              <a:buFontTx/>
              <a:buNone/>
            </a:pPr>
            <a:r>
              <a:rPr lang="en-US" sz="2000" dirty="0"/>
              <a:t>2015 – MA @ Sea Crest, N. Falmouth</a:t>
            </a:r>
          </a:p>
          <a:p>
            <a:pPr>
              <a:buFontTx/>
              <a:buNone/>
            </a:pPr>
            <a:r>
              <a:rPr lang="en-US" sz="2000" dirty="0"/>
              <a:t>2016 – NH @ Radisson, Manchester</a:t>
            </a:r>
          </a:p>
          <a:p>
            <a:pPr>
              <a:buFontTx/>
              <a:buNone/>
            </a:pPr>
            <a:r>
              <a:rPr lang="en-US" sz="2000" dirty="0"/>
              <a:t>2017 – VT @ Killington</a:t>
            </a:r>
          </a:p>
          <a:p>
            <a:pPr>
              <a:buFontTx/>
              <a:buNone/>
            </a:pPr>
            <a:r>
              <a:rPr lang="en-US" sz="2000" dirty="0"/>
              <a:t>2018 – MA @ Sea Crest, N. Falmouth </a:t>
            </a:r>
          </a:p>
          <a:p>
            <a:pPr>
              <a:buFontTx/>
              <a:buNone/>
            </a:pPr>
            <a:r>
              <a:rPr lang="en-US" sz="2000" dirty="0"/>
              <a:t>2019 – ME @ Inn by the Bay, Portland</a:t>
            </a:r>
          </a:p>
          <a:p>
            <a:pPr>
              <a:buFontTx/>
              <a:buNone/>
            </a:pPr>
            <a:r>
              <a:rPr lang="en-US" sz="2000" dirty="0"/>
              <a:t>2020 – VT @ Killington</a:t>
            </a:r>
          </a:p>
          <a:p>
            <a:pPr>
              <a:buFontTx/>
              <a:buNone/>
            </a:pPr>
            <a:r>
              <a:rPr lang="en-US" sz="2000" dirty="0"/>
              <a:t>2021 - </a:t>
            </a:r>
            <a:r>
              <a:rPr lang="en-US" sz="2000" dirty="0">
                <a:highlight>
                  <a:srgbClr val="FFFF00"/>
                </a:highlight>
              </a:rPr>
              <a:t>TBD</a:t>
            </a:r>
          </a:p>
          <a:p>
            <a:pPr>
              <a:buFontTx/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96B36F-7042-45D3-8355-516885526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41" y="3878355"/>
            <a:ext cx="5562718" cy="2293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" y="1338263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2020 VPPPA Region I</a:t>
            </a:r>
          </a:p>
          <a:p>
            <a:pPr algn="ctr"/>
            <a:endParaRPr lang="en-US" sz="1000" dirty="0"/>
          </a:p>
          <a:p>
            <a:pPr algn="ctr"/>
            <a:r>
              <a:rPr lang="en-US" sz="2800" dirty="0"/>
              <a:t>Conference &amp; Exposition</a:t>
            </a:r>
          </a:p>
          <a:p>
            <a:pPr algn="ctr"/>
            <a:r>
              <a:rPr lang="en-US" sz="2800" dirty="0"/>
              <a:t>will be held at the</a:t>
            </a:r>
          </a:p>
          <a:p>
            <a:pPr algn="ctr"/>
            <a:endParaRPr lang="en-US" sz="1000" dirty="0"/>
          </a:p>
          <a:p>
            <a:pPr algn="ctr"/>
            <a:r>
              <a:rPr lang="en-US" sz="2800" i="1" dirty="0"/>
              <a:t>Killington Resort, VT</a:t>
            </a:r>
          </a:p>
          <a:p>
            <a:pPr algn="ctr"/>
            <a:r>
              <a:rPr lang="en-US" sz="2800" i="1" dirty="0"/>
              <a:t>June 15 - 17 </a:t>
            </a:r>
            <a:br>
              <a:rPr lang="en-US" sz="2800" i="1" dirty="0"/>
            </a:br>
            <a:endParaRPr lang="en-US" sz="2800" i="1" dirty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 </a:t>
            </a:r>
          </a:p>
        </p:txBody>
      </p:sp>
      <p:sp>
        <p:nvSpPr>
          <p:cNvPr id="7" name="AutoShape 2" descr="http://www.seacrestbeachhotel.com/_images/_design/sub_logo.png"/>
          <p:cNvSpPr>
            <a:spLocks noChangeAspect="1" noChangeArrowheads="1"/>
          </p:cNvSpPr>
          <p:nvPr/>
        </p:nvSpPr>
        <p:spPr bwMode="auto">
          <a:xfrm>
            <a:off x="20638" y="-547688"/>
            <a:ext cx="143827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2" descr="http://killingtonresort.com/back/list/photo_2.jpg"/>
          <p:cNvSpPr>
            <a:spLocks noChangeAspect="1" noChangeArrowheads="1"/>
          </p:cNvSpPr>
          <p:nvPr/>
        </p:nvSpPr>
        <p:spPr bwMode="auto">
          <a:xfrm>
            <a:off x="155575" y="-123348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6" descr="http://www.mtgreen.com/wp-content/uploads/2013/05/MG-Main-Resort.jpg"/>
          <p:cNvSpPr>
            <a:spLocks noChangeAspect="1" noChangeArrowheads="1"/>
          </p:cNvSpPr>
          <p:nvPr/>
        </p:nvSpPr>
        <p:spPr bwMode="auto">
          <a:xfrm>
            <a:off x="155575" y="-1951038"/>
            <a:ext cx="61245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B3D3-586B-4AE5-907E-E6227D635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626" y="6172200"/>
            <a:ext cx="1106745" cy="458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Old Business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28850"/>
            <a:ext cx="8534400" cy="3714750"/>
          </a:xfrm>
        </p:spPr>
        <p:txBody>
          <a:bodyPr/>
          <a:lstStyle/>
          <a:p>
            <a:r>
              <a:rPr lang="en-US" dirty="0"/>
              <a:t>Any Old Business?</a:t>
            </a:r>
          </a:p>
          <a:p>
            <a:endParaRPr lang="en-US" dirty="0"/>
          </a:p>
          <a:p>
            <a:r>
              <a:rPr lang="en-US" dirty="0"/>
              <a:t>New Business – </a:t>
            </a:r>
          </a:p>
          <a:p>
            <a:pPr lvl="1"/>
            <a:r>
              <a:rPr lang="en-US" sz="2800" dirty="0"/>
              <a:t>Future Annual Safety + National Symposium </a:t>
            </a:r>
            <a:r>
              <a:rPr lang="en-US" sz="2400" dirty="0"/>
              <a:t>Ernest N. </a:t>
            </a:r>
            <a:r>
              <a:rPr lang="en-US" sz="2400" dirty="0" err="1"/>
              <a:t>Morial</a:t>
            </a:r>
            <a:r>
              <a:rPr lang="en-US" sz="2400" dirty="0"/>
              <a:t> Convention Center, New Orleans, LA Aug 27</a:t>
            </a:r>
            <a:r>
              <a:rPr lang="en-US" sz="2400" baseline="30000" dirty="0"/>
              <a:t>th </a:t>
            </a:r>
            <a:r>
              <a:rPr lang="en-US" sz="2400" dirty="0"/>
              <a:t>- Aug 30</a:t>
            </a:r>
            <a:r>
              <a:rPr lang="en-US" sz="2400" baseline="30000" dirty="0"/>
              <a:t>th</a:t>
            </a:r>
          </a:p>
          <a:p>
            <a:pPr marL="914400" lvl="2" indent="0">
              <a:buNone/>
            </a:pPr>
            <a:endParaRPr lang="en-US" sz="2400" baseline="30000" dirty="0"/>
          </a:p>
          <a:p>
            <a:pPr lvl="1"/>
            <a:r>
              <a:rPr lang="en-US" sz="2800" dirty="0"/>
              <a:t>Looking for Host Site for Fall Chapter Meeting</a:t>
            </a:r>
          </a:p>
          <a:p>
            <a:pPr marL="914400" lvl="2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46414"/>
            <a:ext cx="7467600" cy="543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2746375"/>
          </a:xfrm>
        </p:spPr>
        <p:txBody>
          <a:bodyPr/>
          <a:lstStyle/>
          <a:p>
            <a:r>
              <a:rPr lang="en-US" dirty="0"/>
              <a:t>Region I, VPPPA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</a:t>
            </a:r>
            <a:r>
              <a:rPr lang="en-US" sz="3800" i="1" dirty="0"/>
              <a:t>“The Best in the Northeast!”</a:t>
            </a:r>
            <a:br>
              <a:rPr lang="en-US" sz="3800" i="1" dirty="0"/>
            </a:br>
            <a:br>
              <a:rPr lang="en-US" sz="3800" i="1" dirty="0"/>
            </a:br>
            <a:r>
              <a:rPr lang="en-US" sz="3800" b="1" i="1" dirty="0">
                <a:solidFill>
                  <a:schemeClr val="tx1"/>
                </a:solidFill>
              </a:rPr>
              <a:t>THANKS TO YOU!!!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219200" y="57912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en-US" sz="3200" b="1" dirty="0"/>
              <a:t>Introductions</a:t>
            </a:r>
            <a:r>
              <a:rPr lang="en-US" b="1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828800"/>
            <a:ext cx="8382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VPPPA National BOD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VPPPA Region 1 Chapter BOD Members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OSHA Region 1 Officials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Vermont Governors office 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Welcome to all attendees, especially first-timers!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44600"/>
            <a:ext cx="8229600" cy="609600"/>
          </a:xfrm>
        </p:spPr>
        <p:txBody>
          <a:bodyPr/>
          <a:lstStyle/>
          <a:p>
            <a:r>
              <a:rPr lang="en-US" sz="3200" b="1" dirty="0"/>
              <a:t>Chair’s Report</a:t>
            </a:r>
            <a:endParaRPr lang="en-US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9916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Outreach:</a:t>
            </a:r>
          </a:p>
          <a:p>
            <a:pPr lvl="1"/>
            <a:r>
              <a:rPr lang="en-US" sz="2000" dirty="0"/>
              <a:t>National Safety Council of Northern New England Annual Maine Safety &amp; Health Conference in fall</a:t>
            </a:r>
          </a:p>
          <a:p>
            <a:pPr lvl="1"/>
            <a:r>
              <a:rPr lang="en-US" sz="2000" dirty="0"/>
              <a:t>Jack Popp, Region 1 BOD, provided VPP overview &amp; VPPPA intro to OSHA Training Institute (OTI) class in Dec</a:t>
            </a:r>
            <a:r>
              <a:rPr lang="en-US" dirty="0"/>
              <a:t>.</a:t>
            </a:r>
          </a:p>
          <a:p>
            <a:pPr marL="914400" lvl="1" indent="-457200"/>
            <a:r>
              <a:rPr lang="en-US" sz="2000" dirty="0"/>
              <a:t>VPP Star worksite, Schick (</a:t>
            </a:r>
            <a:r>
              <a:rPr lang="en-US" sz="2000" dirty="0" err="1"/>
              <a:t>Edgewell</a:t>
            </a:r>
            <a:r>
              <a:rPr lang="en-US" sz="2000" dirty="0"/>
              <a:t>) in Milford, CT. hosted VPP meet &amp; greet in Jan. to share best practices, network, &amp; plant tour</a:t>
            </a:r>
          </a:p>
          <a:p>
            <a:pPr marL="914400" lvl="1" indent="-457200"/>
            <a:r>
              <a:rPr lang="en-US" sz="2000" dirty="0"/>
              <a:t>VPP Star worksite, Hypertherm, Inc. in Lebanon, NH hosted 4-hour training session &amp; plant tour for OSHA reps on robotics in Jan. </a:t>
            </a:r>
          </a:p>
          <a:p>
            <a:pPr marL="0" indent="0">
              <a:buNone/>
            </a:pPr>
            <a:r>
              <a:rPr lang="en-US" sz="2400" b="1" dirty="0"/>
              <a:t>Upcoming Chapter Meetings:</a:t>
            </a:r>
          </a:p>
          <a:p>
            <a:pPr marL="1314450" lvl="2" indent="-457200"/>
            <a:r>
              <a:rPr lang="en-US" dirty="0"/>
              <a:t>August 28, 2019 – Annual Safety + National Symposium at Ernest N. </a:t>
            </a:r>
            <a:r>
              <a:rPr lang="en-US" dirty="0" err="1"/>
              <a:t>Morial</a:t>
            </a:r>
            <a:r>
              <a:rPr lang="en-US" dirty="0"/>
              <a:t> Convention Center, New Orleans, LA</a:t>
            </a:r>
          </a:p>
          <a:p>
            <a:pPr marL="1314450" lvl="2" indent="-457200"/>
            <a:r>
              <a:rPr lang="en-US" dirty="0"/>
              <a:t>Fall – </a:t>
            </a:r>
            <a:r>
              <a:rPr lang="en-US" dirty="0">
                <a:highlight>
                  <a:srgbClr val="FFFF00"/>
                </a:highlight>
              </a:rPr>
              <a:t>TBD</a:t>
            </a:r>
            <a:r>
              <a:rPr lang="en-US" dirty="0"/>
              <a:t> </a:t>
            </a:r>
            <a:r>
              <a:rPr lang="en-US" i="1" dirty="0"/>
              <a:t>Any facility interested in hosting please contact a Board Member</a:t>
            </a:r>
          </a:p>
          <a:p>
            <a:pPr marL="1314450" lvl="2" indent="-457200"/>
            <a:endParaRPr lang="en-US" dirty="0"/>
          </a:p>
          <a:p>
            <a:pPr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1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r>
              <a:rPr lang="en-US" sz="3200" b="1" dirty="0"/>
              <a:t>Secretary’s Report</a:t>
            </a:r>
            <a:r>
              <a:rPr lang="en-US" b="1" dirty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z="2800" dirty="0"/>
              <a:t>Secretary:</a:t>
            </a:r>
          </a:p>
          <a:p>
            <a:pPr lvl="1"/>
            <a:r>
              <a:rPr lang="en-US" dirty="0"/>
              <a:t>Deb Bowie, Coca-Cola Northampton</a:t>
            </a:r>
          </a:p>
          <a:p>
            <a:pPr lvl="1"/>
            <a:endParaRPr lang="en-US" sz="1200" dirty="0"/>
          </a:p>
          <a:p>
            <a:r>
              <a:rPr lang="en-US" sz="2400" dirty="0"/>
              <a:t>March 26, 2019, Region 1 Chapter held its quarterly meeting at Raytheon in Portsmouth, Rhode Island</a:t>
            </a:r>
          </a:p>
          <a:p>
            <a:r>
              <a:rPr lang="en-US" sz="2400" dirty="0"/>
              <a:t>Chapter Meeting Minutes – Review &amp; Approval.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dirty="0"/>
              <a:t>Thank you Deb!</a:t>
            </a:r>
          </a:p>
        </p:txBody>
      </p:sp>
    </p:spTree>
    <p:extLst>
      <p:ext uri="{BB962C8B-B14F-4D97-AF65-F5344CB8AC3E}">
        <p14:creationId xmlns:p14="http://schemas.microsoft.com/office/powerpoint/2010/main" val="4114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r>
              <a:rPr lang="en-US" sz="3200" b="1" dirty="0"/>
              <a:t>Treasurer’s</a:t>
            </a:r>
            <a:r>
              <a:rPr lang="en-US" sz="3200" dirty="0"/>
              <a:t> </a:t>
            </a:r>
            <a:r>
              <a:rPr lang="en-US" sz="3200" b="1" dirty="0"/>
              <a:t>Report</a:t>
            </a:r>
            <a:br>
              <a:rPr lang="en-US" sz="3200" dirty="0"/>
            </a:br>
            <a:r>
              <a:rPr lang="en-US" sz="2400" dirty="0"/>
              <a:t>as of 4/30/2019</a:t>
            </a:r>
            <a:br>
              <a:rPr lang="en-US" sz="2800" dirty="0"/>
            </a:br>
            <a:r>
              <a:rPr lang="en-US" sz="2000" u="sng" dirty="0"/>
              <a:t>Unaudited Information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8686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Treasurer: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Paul Ludington, Millstone Nuclear Power Station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2800" dirty="0"/>
              <a:t>Assets </a:t>
            </a:r>
            <a:r>
              <a:rPr lang="en-US" sz="2000" dirty="0"/>
              <a:t>(as of 4/30/2019)			</a:t>
            </a:r>
            <a:r>
              <a:rPr lang="en-US" sz="2400" dirty="0"/>
              <a:t>=  $</a:t>
            </a:r>
            <a:r>
              <a:rPr lang="en-US" sz="2400" dirty="0" err="1"/>
              <a:t>xxx,xxx.xx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Checking</a:t>
            </a:r>
            <a:r>
              <a:rPr lang="en-US" sz="2400" dirty="0"/>
              <a:t>					   </a:t>
            </a:r>
            <a:r>
              <a:rPr lang="en-US" sz="2000" dirty="0"/>
              <a:t>=   $</a:t>
            </a:r>
            <a:r>
              <a:rPr lang="en-US" sz="2000" dirty="0" err="1"/>
              <a:t>xxx,xxx.xx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Certificate of Deposit			    =    $</a:t>
            </a:r>
            <a:r>
              <a:rPr lang="en-US" sz="2000" dirty="0" err="1"/>
              <a:t>xx,</a:t>
            </a:r>
            <a:r>
              <a:rPr lang="en-US" sz="2000" err="1"/>
              <a:t>xxx</a:t>
            </a:r>
            <a:r>
              <a:rPr lang="en-US" sz="2000"/>
              <a:t>.xx</a:t>
            </a: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400" dirty="0"/>
              <a:t>Expenses for 2019 conference are being incurred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Expenses are off-set by donations!! </a:t>
            </a:r>
            <a:endParaRPr lang="en-US" sz="1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THANK YOU TO ALL DONORS!!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3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r>
              <a:rPr lang="en-US" sz="3200" b="1" dirty="0"/>
              <a:t>Nominating Committee Update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5233B-2A54-4372-80CE-56042BD145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55800"/>
            <a:ext cx="8229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Committee Chair: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Mike Avery, Cartamundi East Longmeadow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100" dirty="0"/>
          </a:p>
          <a:p>
            <a:pPr>
              <a:lnSpc>
                <a:spcPct val="80000"/>
              </a:lnSpc>
            </a:pPr>
            <a:r>
              <a:rPr lang="en-US" sz="2800" dirty="0"/>
              <a:t>Annual Elections to be held Tuesday, May 21, 2019.  (7-11a.m. Conference registration area)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u="sng" dirty="0"/>
              <a:t>BOD Position (currently held by):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Chairperson (Karen Girardin – </a:t>
            </a:r>
            <a:r>
              <a:rPr lang="en-US" sz="2400" dirty="0" err="1"/>
              <a:t>LLBean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Treasurer (Paul Ludington – Dominion)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Director-At-Large (3) (OPEN, Darwin Irish – </a:t>
            </a:r>
            <a:r>
              <a:rPr lang="en-US" sz="2400" dirty="0" err="1"/>
              <a:t>Flexcon</a:t>
            </a:r>
            <a:r>
              <a:rPr lang="en-US" sz="2400" dirty="0"/>
              <a:t>, Jack Popp - Cartamundi)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900" dirty="0"/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sz="2400" dirty="0"/>
              <a:t>All are seeking re-election except for Jack Popp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C64B6-22D0-4A17-8144-663FDFC94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38" y="3849052"/>
            <a:ext cx="1501462" cy="13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371600"/>
            <a:ext cx="8229600" cy="990600"/>
          </a:xfrm>
        </p:spPr>
        <p:txBody>
          <a:bodyPr/>
          <a:lstStyle/>
          <a:p>
            <a:r>
              <a:rPr lang="en-US" sz="3200" b="1" dirty="0"/>
              <a:t>Communications Committee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2184400"/>
            <a:ext cx="8229600" cy="3916363"/>
          </a:xfrm>
        </p:spPr>
        <p:txBody>
          <a:bodyPr/>
          <a:lstStyle/>
          <a:p>
            <a:r>
              <a:rPr lang="en-US" sz="2800" dirty="0"/>
              <a:t>Committee Chair: Karen Girardin</a:t>
            </a:r>
          </a:p>
          <a:p>
            <a:pPr lvl="1"/>
            <a:r>
              <a:rPr lang="en-US" sz="2000" dirty="0">
                <a:hlinkClick r:id="rId3"/>
              </a:rPr>
              <a:t>kgirardin@llbean.com</a:t>
            </a:r>
            <a:r>
              <a:rPr lang="en-US" sz="2000" dirty="0"/>
              <a:t>	or	</a:t>
            </a:r>
            <a:r>
              <a:rPr lang="en-US" sz="2000" dirty="0">
                <a:hlinkClick r:id="rId4"/>
              </a:rPr>
              <a:t>reg1vpppa@gmail.com</a:t>
            </a:r>
            <a:endParaRPr lang="en-US" sz="2000" dirty="0"/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800" dirty="0"/>
              <a:t>Chapter web site </a:t>
            </a:r>
            <a:r>
              <a:rPr lang="en-US" sz="2800" dirty="0">
                <a:hlinkClick r:id="rId5"/>
              </a:rPr>
              <a:t>www.vppregion1.com</a:t>
            </a:r>
            <a:r>
              <a:rPr lang="en-US" sz="2800" dirty="0"/>
              <a:t> </a:t>
            </a:r>
          </a:p>
          <a:p>
            <a:endParaRPr lang="en-US" sz="900" dirty="0"/>
          </a:p>
          <a:p>
            <a:pPr>
              <a:spcBef>
                <a:spcPts val="0"/>
              </a:spcBef>
            </a:pPr>
            <a:r>
              <a:rPr lang="en-US" sz="2400" i="1" dirty="0"/>
              <a:t>Please Submit </a:t>
            </a:r>
            <a:r>
              <a:rPr lang="en-US" sz="2400" dirty="0"/>
              <a:t>articles and photos for the next VPPPA </a:t>
            </a:r>
            <a:r>
              <a:rPr lang="en-US" sz="2400" i="1" dirty="0"/>
              <a:t>Leader publication</a:t>
            </a:r>
          </a:p>
          <a:p>
            <a:pPr>
              <a:spcBef>
                <a:spcPts val="0"/>
              </a:spcBef>
            </a:pPr>
            <a:endParaRPr lang="en-US" sz="800" i="1" dirty="0"/>
          </a:p>
          <a:p>
            <a:pPr>
              <a:spcBef>
                <a:spcPts val="0"/>
              </a:spcBef>
            </a:pPr>
            <a:r>
              <a:rPr lang="en-US" sz="2400" dirty="0"/>
              <a:t>If you are not receiving our communications please let us know.  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400" dirty="0"/>
              <a:t>We continue to seek ways to use Constant Contact more effectively. </a:t>
            </a:r>
            <a:r>
              <a:rPr lang="en-US" sz="2400" i="1" u="sng" dirty="0"/>
              <a:t>Thank you for your patience</a:t>
            </a:r>
            <a:r>
              <a:rPr lang="en-US" sz="2400" i="1" dirty="0"/>
              <a:t> </a:t>
            </a:r>
            <a:r>
              <a:rPr lang="en-US" sz="2400" dirty="0"/>
              <a:t>as we learn how.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86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sz="3200" b="1" dirty="0"/>
              <a:t>Labor Committee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1F89B-D0A3-4B85-9E1C-2220F6F77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6700" y="21336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/>
              <a:t>Committee Chair: </a:t>
            </a:r>
          </a:p>
          <a:p>
            <a:pPr marL="0" indent="0">
              <a:buNone/>
            </a:pPr>
            <a:r>
              <a:rPr lang="en-US" sz="2800" dirty="0"/>
              <a:t>	Bruce Gove, Collins Aerospace Systems-UTC </a:t>
            </a:r>
          </a:p>
          <a:p>
            <a:pPr marL="0" indent="0">
              <a:buNone/>
            </a:pPr>
            <a:r>
              <a:rPr lang="en-US" sz="2800" dirty="0"/>
              <a:t>	Local 743 District 26– IAMAW</a:t>
            </a:r>
          </a:p>
          <a:p>
            <a:pPr marL="457200" lvl="1" indent="0">
              <a:buNone/>
            </a:pPr>
            <a:r>
              <a:rPr lang="en-US" dirty="0"/>
              <a:t>             		</a:t>
            </a:r>
          </a:p>
          <a:p>
            <a:pPr marL="457200" lvl="1" indent="0">
              <a:buNone/>
            </a:pPr>
            <a:r>
              <a:rPr lang="en-US" dirty="0"/>
              <a:t>			Labor Management </a:t>
            </a:r>
          </a:p>
          <a:p>
            <a:pPr marL="457200" lvl="1" indent="0"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No update at this time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38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42331</TotalTime>
  <Words>905</Words>
  <Application>Microsoft Office PowerPoint</Application>
  <PresentationFormat>On-screen Show (4:3)</PresentationFormat>
  <Paragraphs>233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Default Design</vt:lpstr>
      <vt:lpstr>Office Theme</vt:lpstr>
      <vt:lpstr>1_Default Design</vt:lpstr>
      <vt:lpstr> Region I, VPPPA  “The Best in the Northeast!” ANNUAL MEETING</vt:lpstr>
      <vt:lpstr>Agenda</vt:lpstr>
      <vt:lpstr>Introductions </vt:lpstr>
      <vt:lpstr>Chair’s Report</vt:lpstr>
      <vt:lpstr>Secretary’s Report </vt:lpstr>
      <vt:lpstr>Treasurer’s Report as of 4/30/2019 Unaudited Information</vt:lpstr>
      <vt:lpstr>Nominating Committee Update </vt:lpstr>
      <vt:lpstr>Communications Committee </vt:lpstr>
      <vt:lpstr>Labor Committee</vt:lpstr>
      <vt:lpstr>Membership Committee</vt:lpstr>
      <vt:lpstr>PowerPoint Presentation</vt:lpstr>
      <vt:lpstr>PowerPoint Presentation</vt:lpstr>
      <vt:lpstr>PowerPoint Presentation</vt:lpstr>
      <vt:lpstr>“Reaching Out”</vt:lpstr>
      <vt:lpstr>PowerPoint Presentation</vt:lpstr>
      <vt:lpstr>Region One Mentoring Contacts</vt:lpstr>
      <vt:lpstr>Awards Committee</vt:lpstr>
      <vt:lpstr>By-Laws Committee</vt:lpstr>
      <vt:lpstr>PowerPoint Presentation</vt:lpstr>
      <vt:lpstr>Vermont State Plan </vt:lpstr>
      <vt:lpstr>PowerPoint Presentation</vt:lpstr>
      <vt:lpstr> </vt:lpstr>
      <vt:lpstr> </vt:lpstr>
      <vt:lpstr>     Old Business      </vt:lpstr>
      <vt:lpstr>Region I, VPPPA     “The Best in the Northeast!”  THANKS TO YOU!!!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Killington Resort</dc:title>
  <dc:creator>Steve</dc:creator>
  <cp:lastModifiedBy>Karen Girardin</cp:lastModifiedBy>
  <cp:revision>489</cp:revision>
  <cp:lastPrinted>2019-05-16T17:44:46Z</cp:lastPrinted>
  <dcterms:created xsi:type="dcterms:W3CDTF">2009-05-21T23:04:09Z</dcterms:created>
  <dcterms:modified xsi:type="dcterms:W3CDTF">2019-07-12T16:03:03Z</dcterms:modified>
</cp:coreProperties>
</file>