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64" r:id="rId3"/>
  </p:sldMasterIdLst>
  <p:notesMasterIdLst>
    <p:notesMasterId r:id="rId13"/>
  </p:notesMasterIdLst>
  <p:handoutMasterIdLst>
    <p:handoutMasterId r:id="rId14"/>
  </p:handoutMasterIdLst>
  <p:sldIdLst>
    <p:sldId id="725" r:id="rId4"/>
    <p:sldId id="740" r:id="rId5"/>
    <p:sldId id="753" r:id="rId6"/>
    <p:sldId id="752" r:id="rId7"/>
    <p:sldId id="731" r:id="rId8"/>
    <p:sldId id="738" r:id="rId9"/>
    <p:sldId id="754" r:id="rId10"/>
    <p:sldId id="732" r:id="rId11"/>
    <p:sldId id="756" r:id="rId12"/>
  </p:sldIdLst>
  <p:sldSz cx="9144000" cy="6858000" type="screen4x3"/>
  <p:notesSz cx="7010400" cy="9296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CC33"/>
    <a:srgbClr val="FFFF00"/>
    <a:srgbClr val="C0C0C0"/>
    <a:srgbClr val="CCCC00"/>
    <a:srgbClr val="00CCFF"/>
    <a:srgbClr val="FFCCCC"/>
    <a:srgbClr val="FFCC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7" autoAdjust="0"/>
    <p:restoredTop sz="89017" autoAdjust="0"/>
  </p:normalViewPr>
  <p:slideViewPr>
    <p:cSldViewPr>
      <p:cViewPr varScale="1">
        <p:scale>
          <a:sx n="57" d="100"/>
          <a:sy n="57" d="100"/>
        </p:scale>
        <p:origin x="72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446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SGECoordinator@dol.gov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SGECoordinator@dol.gov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933E65-E90C-4A2C-BBA6-79B9BAEE59E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32A934-2830-40FF-90F3-48E34A3E29DA}">
      <dgm:prSet phldrT="[Text]"/>
      <dgm:spPr/>
      <dgm:t>
        <a:bodyPr/>
        <a:lstStyle/>
        <a:p>
          <a:endParaRPr lang="en-US" dirty="0"/>
        </a:p>
      </dgm:t>
    </dgm:pt>
    <dgm:pt modelId="{2C1F5BC4-BC0C-4483-AF86-1B52A0EC93F6}" type="parTrans" cxnId="{D132D9BC-B4FE-421F-85AD-36240CD8A26B}">
      <dgm:prSet/>
      <dgm:spPr/>
      <dgm:t>
        <a:bodyPr/>
        <a:lstStyle/>
        <a:p>
          <a:endParaRPr lang="en-US"/>
        </a:p>
      </dgm:t>
    </dgm:pt>
    <dgm:pt modelId="{A9FEB61C-D664-4B3C-9D65-967555A048B4}" type="sibTrans" cxnId="{D132D9BC-B4FE-421F-85AD-36240CD8A26B}">
      <dgm:prSet/>
      <dgm:spPr/>
      <dgm:t>
        <a:bodyPr/>
        <a:lstStyle/>
        <a:p>
          <a:endParaRPr lang="en-US"/>
        </a:p>
      </dgm:t>
    </dgm:pt>
    <dgm:pt modelId="{70713A29-F445-49BB-9BC2-9322C5AC1C9F}">
      <dgm:prSet phldrT="[Text]"/>
      <dgm:spPr/>
      <dgm:t>
        <a:bodyPr/>
        <a:lstStyle/>
        <a:p>
          <a:endParaRPr lang="en-US" dirty="0"/>
        </a:p>
      </dgm:t>
    </dgm:pt>
    <dgm:pt modelId="{C9C59651-F752-4201-AEF4-5ACFEA33C501}" type="parTrans" cxnId="{F4D9A445-B39B-48B8-8A0A-77F015361DAC}">
      <dgm:prSet/>
      <dgm:spPr/>
      <dgm:t>
        <a:bodyPr/>
        <a:lstStyle/>
        <a:p>
          <a:endParaRPr lang="en-US"/>
        </a:p>
      </dgm:t>
    </dgm:pt>
    <dgm:pt modelId="{213CD634-D7CE-44F4-ACB9-9FF07CFEFBF7}" type="sibTrans" cxnId="{F4D9A445-B39B-48B8-8A0A-77F015361DAC}">
      <dgm:prSet/>
      <dgm:spPr/>
      <dgm:t>
        <a:bodyPr/>
        <a:lstStyle/>
        <a:p>
          <a:endParaRPr lang="en-US"/>
        </a:p>
      </dgm:t>
    </dgm:pt>
    <dgm:pt modelId="{4B6AD4FF-7065-4046-9CB9-D138D58183B3}">
      <dgm:prSet phldrT="[Text]"/>
      <dgm:spPr/>
      <dgm:t>
        <a:bodyPr/>
        <a:lstStyle/>
        <a:p>
          <a:endParaRPr lang="en-US" dirty="0"/>
        </a:p>
      </dgm:t>
    </dgm:pt>
    <dgm:pt modelId="{113868C1-2C67-4E96-A486-AFE2FE457606}" type="parTrans" cxnId="{2118FA15-4918-44EF-8773-932642BFF1C6}">
      <dgm:prSet/>
      <dgm:spPr/>
      <dgm:t>
        <a:bodyPr/>
        <a:lstStyle/>
        <a:p>
          <a:endParaRPr lang="en-US"/>
        </a:p>
      </dgm:t>
    </dgm:pt>
    <dgm:pt modelId="{B57C981D-FE8E-4A84-BE77-2F8DF0EAC537}" type="sibTrans" cxnId="{2118FA15-4918-44EF-8773-932642BFF1C6}">
      <dgm:prSet/>
      <dgm:spPr/>
      <dgm:t>
        <a:bodyPr/>
        <a:lstStyle/>
        <a:p>
          <a:endParaRPr lang="en-US"/>
        </a:p>
      </dgm:t>
    </dgm:pt>
    <dgm:pt modelId="{903C51E9-17D3-47AF-BBA9-56BC55440D70}">
      <dgm:prSet phldrT="[Text]" custT="1"/>
      <dgm:spPr/>
      <dgm:t>
        <a:bodyPr/>
        <a:lstStyle/>
        <a:p>
          <a:r>
            <a:rPr lang="en-US" altLang="en-US" sz="2800" b="1" dirty="0"/>
            <a:t>-  Submit renewal application </a:t>
          </a:r>
        </a:p>
        <a:p>
          <a:r>
            <a:rPr lang="en-US" altLang="en-US" sz="2800" b="1" dirty="0"/>
            <a:t>           6 months prior to expiration date.</a:t>
          </a:r>
        </a:p>
        <a:p>
          <a:r>
            <a:rPr lang="en-US" sz="2800" b="1" dirty="0">
              <a:solidFill>
                <a:schemeClr val="tx1"/>
              </a:solidFill>
            </a:rPr>
            <a:t>-  Application Deadlines: </a:t>
          </a:r>
        </a:p>
        <a:p>
          <a:r>
            <a:rPr lang="en-US" sz="2800" b="1" dirty="0">
              <a:solidFill>
                <a:schemeClr val="tx1"/>
              </a:solidFill>
            </a:rPr>
            <a:t>           Jan 15, April 15, July 15, Oct 15  </a:t>
          </a:r>
          <a:endParaRPr lang="en-US" altLang="en-US" sz="2800" b="1" dirty="0"/>
        </a:p>
        <a:p>
          <a:r>
            <a:rPr lang="en-US" altLang="en-US" sz="1600" dirty="0"/>
            <a:t>SGE Coordinator </a:t>
          </a:r>
        </a:p>
        <a:p>
          <a:r>
            <a:rPr lang="en-US" altLang="en-US" sz="1600" dirty="0"/>
            <a:t>U.S. Department of Labor – OSHA</a:t>
          </a:r>
        </a:p>
        <a:p>
          <a:r>
            <a:rPr lang="en-US" altLang="en-US" sz="1600" dirty="0"/>
            <a:t>200 Constitution Ave., NW Rm. N-3700</a:t>
          </a:r>
        </a:p>
        <a:p>
          <a:r>
            <a:rPr lang="en-US" altLang="en-US" sz="1600" dirty="0"/>
            <a:t>Washington, DC 20210</a:t>
          </a:r>
        </a:p>
        <a:p>
          <a:r>
            <a:rPr lang="en-US" altLang="en-US" sz="1600" dirty="0"/>
            <a:t>Office: (202) 693-2213</a:t>
          </a:r>
        </a:p>
        <a:p>
          <a:r>
            <a:rPr lang="en-US" altLang="en-US" sz="1600" dirty="0"/>
            <a:t>Fax: (202) 693-1671</a:t>
          </a:r>
        </a:p>
        <a:p>
          <a:endParaRPr lang="en-US" altLang="en-US" sz="1600" u="sng" dirty="0">
            <a:hlinkClick xmlns:r="http://schemas.openxmlformats.org/officeDocument/2006/relationships" r:id="rId1"/>
          </a:endParaRPr>
        </a:p>
        <a:p>
          <a:r>
            <a:rPr lang="en-US" altLang="en-US" sz="2000" u="sng" dirty="0">
              <a:hlinkClick xmlns:r="http://schemas.openxmlformats.org/officeDocument/2006/relationships" r:id="rId1"/>
            </a:rPr>
            <a:t>SGECoordinator@dol.gov</a:t>
          </a:r>
          <a:endParaRPr lang="en-US" altLang="en-US" sz="2000" u="sng" dirty="0"/>
        </a:p>
        <a:p>
          <a:endParaRPr lang="en-US" sz="1600" dirty="0"/>
        </a:p>
      </dgm:t>
    </dgm:pt>
    <dgm:pt modelId="{CFBEF2D3-97BC-43F9-93C3-0BFAFE04A74E}" type="sibTrans" cxnId="{5145E33C-8D2F-4729-B446-D7380D0C0F73}">
      <dgm:prSet/>
      <dgm:spPr/>
      <dgm:t>
        <a:bodyPr/>
        <a:lstStyle/>
        <a:p>
          <a:endParaRPr lang="en-US"/>
        </a:p>
      </dgm:t>
    </dgm:pt>
    <dgm:pt modelId="{10941FA2-DE23-42BA-8C5F-0E5CEE10FC18}" type="parTrans" cxnId="{5145E33C-8D2F-4729-B446-D7380D0C0F73}">
      <dgm:prSet/>
      <dgm:spPr/>
      <dgm:t>
        <a:bodyPr/>
        <a:lstStyle/>
        <a:p>
          <a:endParaRPr lang="en-US"/>
        </a:p>
      </dgm:t>
    </dgm:pt>
    <dgm:pt modelId="{37FDE2C9-5834-4823-9BCF-22DAC1A83B5D}" type="pres">
      <dgm:prSet presAssocID="{C8933E65-E90C-4A2C-BBA6-79B9BAEE59E6}" presName="vert0" presStyleCnt="0">
        <dgm:presLayoutVars>
          <dgm:dir/>
          <dgm:animOne val="branch"/>
          <dgm:animLvl val="lvl"/>
        </dgm:presLayoutVars>
      </dgm:prSet>
      <dgm:spPr/>
    </dgm:pt>
    <dgm:pt modelId="{BF314D46-D758-43D5-B92E-4D36DAF5C0E8}" type="pres">
      <dgm:prSet presAssocID="{D232A934-2830-40FF-90F3-48E34A3E29DA}" presName="thickLine" presStyleLbl="alignNode1" presStyleIdx="0" presStyleCnt="1"/>
      <dgm:spPr/>
    </dgm:pt>
    <dgm:pt modelId="{0089F715-213A-410B-8494-8283F7551EC3}" type="pres">
      <dgm:prSet presAssocID="{D232A934-2830-40FF-90F3-48E34A3E29DA}" presName="horz1" presStyleCnt="0"/>
      <dgm:spPr/>
    </dgm:pt>
    <dgm:pt modelId="{76F55D29-9AA2-4E86-9186-036D30958592}" type="pres">
      <dgm:prSet presAssocID="{D232A934-2830-40FF-90F3-48E34A3E29DA}" presName="tx1" presStyleLbl="revTx" presStyleIdx="0" presStyleCnt="4"/>
      <dgm:spPr/>
    </dgm:pt>
    <dgm:pt modelId="{96113043-3D5E-4FD6-A1B1-5C10A9FD8B65}" type="pres">
      <dgm:prSet presAssocID="{D232A934-2830-40FF-90F3-48E34A3E29DA}" presName="vert1" presStyleCnt="0"/>
      <dgm:spPr/>
    </dgm:pt>
    <dgm:pt modelId="{1C19370D-4087-404E-9FE7-EBC5096CA31D}" type="pres">
      <dgm:prSet presAssocID="{903C51E9-17D3-47AF-BBA9-56BC55440D70}" presName="vertSpace2a" presStyleCnt="0"/>
      <dgm:spPr/>
    </dgm:pt>
    <dgm:pt modelId="{E4AADF8A-753E-4AEA-85E6-A07D1DABC72A}" type="pres">
      <dgm:prSet presAssocID="{903C51E9-17D3-47AF-BBA9-56BC55440D70}" presName="horz2" presStyleCnt="0"/>
      <dgm:spPr/>
    </dgm:pt>
    <dgm:pt modelId="{7E45D095-8401-4FF8-B435-A3AEF6DE0D28}" type="pres">
      <dgm:prSet presAssocID="{903C51E9-17D3-47AF-BBA9-56BC55440D70}" presName="horzSpace2" presStyleCnt="0"/>
      <dgm:spPr/>
    </dgm:pt>
    <dgm:pt modelId="{285672A1-2BCC-4476-BAA7-433D3C0190D0}" type="pres">
      <dgm:prSet presAssocID="{903C51E9-17D3-47AF-BBA9-56BC55440D70}" presName="tx2" presStyleLbl="revTx" presStyleIdx="1" presStyleCnt="4" custScaleX="292808" custScaleY="2000000" custLinFactNeighborX="-11968" custLinFactNeighborY="823"/>
      <dgm:spPr/>
    </dgm:pt>
    <dgm:pt modelId="{ABCFEA49-18E6-4B04-BE3F-6597BBDAD176}" type="pres">
      <dgm:prSet presAssocID="{903C51E9-17D3-47AF-BBA9-56BC55440D70}" presName="vert2" presStyleCnt="0"/>
      <dgm:spPr/>
    </dgm:pt>
    <dgm:pt modelId="{F837495A-8F04-4450-B1E5-A7FDF7AF725E}" type="pres">
      <dgm:prSet presAssocID="{903C51E9-17D3-47AF-BBA9-56BC55440D70}" presName="thinLine2b" presStyleLbl="callout" presStyleIdx="0" presStyleCnt="3" custLinFactY="1300000" custLinFactNeighborX="-5194" custLinFactNeighborY="1383119"/>
      <dgm:spPr/>
    </dgm:pt>
    <dgm:pt modelId="{C9E9F73C-E498-4DA0-A528-9A0A37B95B10}" type="pres">
      <dgm:prSet presAssocID="{903C51E9-17D3-47AF-BBA9-56BC55440D70}" presName="vertSpace2b" presStyleCnt="0"/>
      <dgm:spPr/>
    </dgm:pt>
    <dgm:pt modelId="{109A461E-7257-4CC2-822E-0EE784A9736E}" type="pres">
      <dgm:prSet presAssocID="{70713A29-F445-49BB-9BC2-9322C5AC1C9F}" presName="horz2" presStyleCnt="0"/>
      <dgm:spPr/>
    </dgm:pt>
    <dgm:pt modelId="{F17E20E2-BDC3-423C-ADCA-4E47429139E1}" type="pres">
      <dgm:prSet presAssocID="{70713A29-F445-49BB-9BC2-9322C5AC1C9F}" presName="horzSpace2" presStyleCnt="0"/>
      <dgm:spPr/>
    </dgm:pt>
    <dgm:pt modelId="{300F6600-0DA9-4C81-89AC-7B27F531FEC0}" type="pres">
      <dgm:prSet presAssocID="{70713A29-F445-49BB-9BC2-9322C5AC1C9F}" presName="tx2" presStyleLbl="revTx" presStyleIdx="2" presStyleCnt="4"/>
      <dgm:spPr/>
    </dgm:pt>
    <dgm:pt modelId="{A6E1E3F5-B8F1-4EE5-BC5A-A24D0081213E}" type="pres">
      <dgm:prSet presAssocID="{70713A29-F445-49BB-9BC2-9322C5AC1C9F}" presName="vert2" presStyleCnt="0"/>
      <dgm:spPr/>
    </dgm:pt>
    <dgm:pt modelId="{33C1B5A2-8558-475C-B77C-9C5AA6C1B20C}" type="pres">
      <dgm:prSet presAssocID="{70713A29-F445-49BB-9BC2-9322C5AC1C9F}" presName="thinLine2b" presStyleLbl="callout" presStyleIdx="1" presStyleCnt="3" custLinFactY="1492829" custLinFactNeighborX="93720" custLinFactNeighborY="1500000"/>
      <dgm:spPr/>
    </dgm:pt>
    <dgm:pt modelId="{1F253AC1-3C53-4386-B21E-A445BCD78D12}" type="pres">
      <dgm:prSet presAssocID="{70713A29-F445-49BB-9BC2-9322C5AC1C9F}" presName="vertSpace2b" presStyleCnt="0"/>
      <dgm:spPr/>
    </dgm:pt>
    <dgm:pt modelId="{DB7CDCD0-FF12-404A-86F9-65C2A3C16336}" type="pres">
      <dgm:prSet presAssocID="{4B6AD4FF-7065-4046-9CB9-D138D58183B3}" presName="horz2" presStyleCnt="0"/>
      <dgm:spPr/>
    </dgm:pt>
    <dgm:pt modelId="{D5537D32-C663-4213-A05F-AB0828EA3661}" type="pres">
      <dgm:prSet presAssocID="{4B6AD4FF-7065-4046-9CB9-D138D58183B3}" presName="horzSpace2" presStyleCnt="0"/>
      <dgm:spPr/>
    </dgm:pt>
    <dgm:pt modelId="{F94BFC6E-56A7-42D2-B9D8-D76BFD6A8EFE}" type="pres">
      <dgm:prSet presAssocID="{4B6AD4FF-7065-4046-9CB9-D138D58183B3}" presName="tx2" presStyleLbl="revTx" presStyleIdx="3" presStyleCnt="4" custFlipVert="1" custScaleY="112826"/>
      <dgm:spPr/>
    </dgm:pt>
    <dgm:pt modelId="{11A6F353-7B13-433E-ABD3-500FCC0B7CFB}" type="pres">
      <dgm:prSet presAssocID="{4B6AD4FF-7065-4046-9CB9-D138D58183B3}" presName="vert2" presStyleCnt="0"/>
      <dgm:spPr/>
    </dgm:pt>
    <dgm:pt modelId="{B82DF0E3-FC00-43A7-971D-653D77544477}" type="pres">
      <dgm:prSet presAssocID="{4B6AD4FF-7065-4046-9CB9-D138D58183B3}" presName="thinLine2b" presStyleLbl="callout" presStyleIdx="2" presStyleCnt="3"/>
      <dgm:spPr/>
    </dgm:pt>
    <dgm:pt modelId="{7323E521-F854-491E-9F3D-8E853BC79650}" type="pres">
      <dgm:prSet presAssocID="{4B6AD4FF-7065-4046-9CB9-D138D58183B3}" presName="vertSpace2b" presStyleCnt="0"/>
      <dgm:spPr/>
    </dgm:pt>
  </dgm:ptLst>
  <dgm:cxnLst>
    <dgm:cxn modelId="{2118FA15-4918-44EF-8773-932642BFF1C6}" srcId="{D232A934-2830-40FF-90F3-48E34A3E29DA}" destId="{4B6AD4FF-7065-4046-9CB9-D138D58183B3}" srcOrd="2" destOrd="0" parTransId="{113868C1-2C67-4E96-A486-AFE2FE457606}" sibTransId="{B57C981D-FE8E-4A84-BE77-2F8DF0EAC537}"/>
    <dgm:cxn modelId="{5DBF6922-5D74-4097-A428-4EFA4C19B45C}" type="presOf" srcId="{C8933E65-E90C-4A2C-BBA6-79B9BAEE59E6}" destId="{37FDE2C9-5834-4823-9BCF-22DAC1A83B5D}" srcOrd="0" destOrd="0" presId="urn:microsoft.com/office/officeart/2008/layout/LinedList"/>
    <dgm:cxn modelId="{5145E33C-8D2F-4729-B446-D7380D0C0F73}" srcId="{D232A934-2830-40FF-90F3-48E34A3E29DA}" destId="{903C51E9-17D3-47AF-BBA9-56BC55440D70}" srcOrd="0" destOrd="0" parTransId="{10941FA2-DE23-42BA-8C5F-0E5CEE10FC18}" sibTransId="{CFBEF2D3-97BC-43F9-93C3-0BFAFE04A74E}"/>
    <dgm:cxn modelId="{F4D9A445-B39B-48B8-8A0A-77F015361DAC}" srcId="{D232A934-2830-40FF-90F3-48E34A3E29DA}" destId="{70713A29-F445-49BB-9BC2-9322C5AC1C9F}" srcOrd="1" destOrd="0" parTransId="{C9C59651-F752-4201-AEF4-5ACFEA33C501}" sibTransId="{213CD634-D7CE-44F4-ACB9-9FF07CFEFBF7}"/>
    <dgm:cxn modelId="{50EC3D74-44D4-44E6-98AB-D0F2A49E2762}" type="presOf" srcId="{903C51E9-17D3-47AF-BBA9-56BC55440D70}" destId="{285672A1-2BCC-4476-BAA7-433D3C0190D0}" srcOrd="0" destOrd="0" presId="urn:microsoft.com/office/officeart/2008/layout/LinedList"/>
    <dgm:cxn modelId="{84B38955-1C61-4DA0-B9E2-DEFC0808480E}" type="presOf" srcId="{D232A934-2830-40FF-90F3-48E34A3E29DA}" destId="{76F55D29-9AA2-4E86-9186-036D30958592}" srcOrd="0" destOrd="0" presId="urn:microsoft.com/office/officeart/2008/layout/LinedList"/>
    <dgm:cxn modelId="{D132D9BC-B4FE-421F-85AD-36240CD8A26B}" srcId="{C8933E65-E90C-4A2C-BBA6-79B9BAEE59E6}" destId="{D232A934-2830-40FF-90F3-48E34A3E29DA}" srcOrd="0" destOrd="0" parTransId="{2C1F5BC4-BC0C-4483-AF86-1B52A0EC93F6}" sibTransId="{A9FEB61C-D664-4B3C-9D65-967555A048B4}"/>
    <dgm:cxn modelId="{7A171CC0-5DBF-437E-BC81-68BEC3DA2C39}" type="presOf" srcId="{70713A29-F445-49BB-9BC2-9322C5AC1C9F}" destId="{300F6600-0DA9-4C81-89AC-7B27F531FEC0}" srcOrd="0" destOrd="0" presId="urn:microsoft.com/office/officeart/2008/layout/LinedList"/>
    <dgm:cxn modelId="{4336B5C6-64D5-4A65-8DF2-4BFA931A2F63}" type="presOf" srcId="{4B6AD4FF-7065-4046-9CB9-D138D58183B3}" destId="{F94BFC6E-56A7-42D2-B9D8-D76BFD6A8EFE}" srcOrd="0" destOrd="0" presId="urn:microsoft.com/office/officeart/2008/layout/LinedList"/>
    <dgm:cxn modelId="{7C1D34C4-78FB-4DB4-8392-95A9314908C7}" type="presParOf" srcId="{37FDE2C9-5834-4823-9BCF-22DAC1A83B5D}" destId="{BF314D46-D758-43D5-B92E-4D36DAF5C0E8}" srcOrd="0" destOrd="0" presId="urn:microsoft.com/office/officeart/2008/layout/LinedList"/>
    <dgm:cxn modelId="{635634D5-49A1-456D-845B-08964C62BA64}" type="presParOf" srcId="{37FDE2C9-5834-4823-9BCF-22DAC1A83B5D}" destId="{0089F715-213A-410B-8494-8283F7551EC3}" srcOrd="1" destOrd="0" presId="urn:microsoft.com/office/officeart/2008/layout/LinedList"/>
    <dgm:cxn modelId="{E690FABB-5103-48FD-AE8D-1D49023779D9}" type="presParOf" srcId="{0089F715-213A-410B-8494-8283F7551EC3}" destId="{76F55D29-9AA2-4E86-9186-036D30958592}" srcOrd="0" destOrd="0" presId="urn:microsoft.com/office/officeart/2008/layout/LinedList"/>
    <dgm:cxn modelId="{9A1BE2C0-A838-45A8-A0C7-EF76856B8A31}" type="presParOf" srcId="{0089F715-213A-410B-8494-8283F7551EC3}" destId="{96113043-3D5E-4FD6-A1B1-5C10A9FD8B65}" srcOrd="1" destOrd="0" presId="urn:microsoft.com/office/officeart/2008/layout/LinedList"/>
    <dgm:cxn modelId="{52E883E0-F365-4F00-8CC1-E8D0059B331D}" type="presParOf" srcId="{96113043-3D5E-4FD6-A1B1-5C10A9FD8B65}" destId="{1C19370D-4087-404E-9FE7-EBC5096CA31D}" srcOrd="0" destOrd="0" presId="urn:microsoft.com/office/officeart/2008/layout/LinedList"/>
    <dgm:cxn modelId="{8F354987-5A19-4950-88E6-967B2D351172}" type="presParOf" srcId="{96113043-3D5E-4FD6-A1B1-5C10A9FD8B65}" destId="{E4AADF8A-753E-4AEA-85E6-A07D1DABC72A}" srcOrd="1" destOrd="0" presId="urn:microsoft.com/office/officeart/2008/layout/LinedList"/>
    <dgm:cxn modelId="{7B964B23-0B1A-4ADD-A224-841053DE30AC}" type="presParOf" srcId="{E4AADF8A-753E-4AEA-85E6-A07D1DABC72A}" destId="{7E45D095-8401-4FF8-B435-A3AEF6DE0D28}" srcOrd="0" destOrd="0" presId="urn:microsoft.com/office/officeart/2008/layout/LinedList"/>
    <dgm:cxn modelId="{EDAFECCA-0B47-442D-BCCA-AD29E0B73910}" type="presParOf" srcId="{E4AADF8A-753E-4AEA-85E6-A07D1DABC72A}" destId="{285672A1-2BCC-4476-BAA7-433D3C0190D0}" srcOrd="1" destOrd="0" presId="urn:microsoft.com/office/officeart/2008/layout/LinedList"/>
    <dgm:cxn modelId="{AA4E7291-03F9-4816-837F-169238FE1518}" type="presParOf" srcId="{E4AADF8A-753E-4AEA-85E6-A07D1DABC72A}" destId="{ABCFEA49-18E6-4B04-BE3F-6597BBDAD176}" srcOrd="2" destOrd="0" presId="urn:microsoft.com/office/officeart/2008/layout/LinedList"/>
    <dgm:cxn modelId="{4A5D2A1F-87F7-482F-9C32-6BB37265A3E8}" type="presParOf" srcId="{96113043-3D5E-4FD6-A1B1-5C10A9FD8B65}" destId="{F837495A-8F04-4450-B1E5-A7FDF7AF725E}" srcOrd="2" destOrd="0" presId="urn:microsoft.com/office/officeart/2008/layout/LinedList"/>
    <dgm:cxn modelId="{088086EE-6A1A-4859-83D1-CEA44252A474}" type="presParOf" srcId="{96113043-3D5E-4FD6-A1B1-5C10A9FD8B65}" destId="{C9E9F73C-E498-4DA0-A528-9A0A37B95B10}" srcOrd="3" destOrd="0" presId="urn:microsoft.com/office/officeart/2008/layout/LinedList"/>
    <dgm:cxn modelId="{C7E87612-9286-4C63-A600-E459C43CDCA5}" type="presParOf" srcId="{96113043-3D5E-4FD6-A1B1-5C10A9FD8B65}" destId="{109A461E-7257-4CC2-822E-0EE784A9736E}" srcOrd="4" destOrd="0" presId="urn:microsoft.com/office/officeart/2008/layout/LinedList"/>
    <dgm:cxn modelId="{74DF2AAB-B0B7-4203-8B3F-9EB2D606E715}" type="presParOf" srcId="{109A461E-7257-4CC2-822E-0EE784A9736E}" destId="{F17E20E2-BDC3-423C-ADCA-4E47429139E1}" srcOrd="0" destOrd="0" presId="urn:microsoft.com/office/officeart/2008/layout/LinedList"/>
    <dgm:cxn modelId="{42354DF0-4A21-4991-9B08-E6A33B5EBDBC}" type="presParOf" srcId="{109A461E-7257-4CC2-822E-0EE784A9736E}" destId="{300F6600-0DA9-4C81-89AC-7B27F531FEC0}" srcOrd="1" destOrd="0" presId="urn:microsoft.com/office/officeart/2008/layout/LinedList"/>
    <dgm:cxn modelId="{3BF4F9D9-059E-44DC-82A9-BE807D4441D7}" type="presParOf" srcId="{109A461E-7257-4CC2-822E-0EE784A9736E}" destId="{A6E1E3F5-B8F1-4EE5-BC5A-A24D0081213E}" srcOrd="2" destOrd="0" presId="urn:microsoft.com/office/officeart/2008/layout/LinedList"/>
    <dgm:cxn modelId="{18CD2A0E-C3A7-4652-814E-C26F98F0C014}" type="presParOf" srcId="{96113043-3D5E-4FD6-A1B1-5C10A9FD8B65}" destId="{33C1B5A2-8558-475C-B77C-9C5AA6C1B20C}" srcOrd="5" destOrd="0" presId="urn:microsoft.com/office/officeart/2008/layout/LinedList"/>
    <dgm:cxn modelId="{89842D9A-BF4A-479B-AAD7-0B69ABED6114}" type="presParOf" srcId="{96113043-3D5E-4FD6-A1B1-5C10A9FD8B65}" destId="{1F253AC1-3C53-4386-B21E-A445BCD78D12}" srcOrd="6" destOrd="0" presId="urn:microsoft.com/office/officeart/2008/layout/LinedList"/>
    <dgm:cxn modelId="{E87AA595-60B6-4360-BEEC-0EFA9D8BB93F}" type="presParOf" srcId="{96113043-3D5E-4FD6-A1B1-5C10A9FD8B65}" destId="{DB7CDCD0-FF12-404A-86F9-65C2A3C16336}" srcOrd="7" destOrd="0" presId="urn:microsoft.com/office/officeart/2008/layout/LinedList"/>
    <dgm:cxn modelId="{119F6EBA-58E4-4556-8D5B-32720665EF3F}" type="presParOf" srcId="{DB7CDCD0-FF12-404A-86F9-65C2A3C16336}" destId="{D5537D32-C663-4213-A05F-AB0828EA3661}" srcOrd="0" destOrd="0" presId="urn:microsoft.com/office/officeart/2008/layout/LinedList"/>
    <dgm:cxn modelId="{69575971-8825-4371-A750-2EF380C33060}" type="presParOf" srcId="{DB7CDCD0-FF12-404A-86F9-65C2A3C16336}" destId="{F94BFC6E-56A7-42D2-B9D8-D76BFD6A8EFE}" srcOrd="1" destOrd="0" presId="urn:microsoft.com/office/officeart/2008/layout/LinedList"/>
    <dgm:cxn modelId="{C973D9AE-FB00-4318-8C45-03503E250BC1}" type="presParOf" srcId="{DB7CDCD0-FF12-404A-86F9-65C2A3C16336}" destId="{11A6F353-7B13-433E-ABD3-500FCC0B7CFB}" srcOrd="2" destOrd="0" presId="urn:microsoft.com/office/officeart/2008/layout/LinedList"/>
    <dgm:cxn modelId="{15837159-7204-4276-B2BD-86DBEF0FFD77}" type="presParOf" srcId="{96113043-3D5E-4FD6-A1B1-5C10A9FD8B65}" destId="{B82DF0E3-FC00-43A7-971D-653D77544477}" srcOrd="8" destOrd="0" presId="urn:microsoft.com/office/officeart/2008/layout/LinedList"/>
    <dgm:cxn modelId="{31D4CC5D-6FFC-4DBD-819D-43BBB9010E35}" type="presParOf" srcId="{96113043-3D5E-4FD6-A1B1-5C10A9FD8B65}" destId="{7323E521-F854-491E-9F3D-8E853BC79650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14D46-D758-43D5-B92E-4D36DAF5C0E8}">
      <dsp:nvSpPr>
        <dsp:cNvPr id="0" name=""/>
        <dsp:cNvSpPr/>
      </dsp:nvSpPr>
      <dsp:spPr>
        <a:xfrm>
          <a:off x="0" y="2381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F55D29-9AA2-4E86-9186-036D30958592}">
      <dsp:nvSpPr>
        <dsp:cNvPr id="0" name=""/>
        <dsp:cNvSpPr/>
      </dsp:nvSpPr>
      <dsp:spPr>
        <a:xfrm>
          <a:off x="0" y="2381"/>
          <a:ext cx="654188" cy="4872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0" y="2381"/>
        <a:ext cx="654188" cy="4872037"/>
      </dsp:txXfrm>
    </dsp:sp>
    <dsp:sp modelId="{285672A1-2BCC-4476-BAA7-433D3C0190D0}">
      <dsp:nvSpPr>
        <dsp:cNvPr id="0" name=""/>
        <dsp:cNvSpPr/>
      </dsp:nvSpPr>
      <dsp:spPr>
        <a:xfrm>
          <a:off x="395951" y="15073"/>
          <a:ext cx="7518406" cy="4359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800" b="1" kern="1200" dirty="0"/>
            <a:t>-  Submit renewal application 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800" b="1" kern="1200" dirty="0"/>
            <a:t>           6 months prior to expiration date.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</a:rPr>
            <a:t>-  Application Deadlines: 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</a:rPr>
            <a:t>           Jan 15, April 15, July 15, Oct 15  </a:t>
          </a:r>
          <a:endParaRPr lang="en-US" altLang="en-US" sz="2800" b="1" kern="1200" dirty="0"/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600" kern="1200" dirty="0"/>
            <a:t>SGE Coordinator 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600" kern="1200" dirty="0"/>
            <a:t>U.S. Department of Labor – OSHA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600" kern="1200" dirty="0"/>
            <a:t>200 Constitution Ave., NW Rm. N-3700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600" kern="1200" dirty="0"/>
            <a:t>Washington, DC 20210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600" kern="1200" dirty="0"/>
            <a:t>Office: (202) 693-2213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600" kern="1200" dirty="0"/>
            <a:t>Fax: (202) 693-1671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en-US" sz="1600" u="sng" kern="1200" dirty="0">
            <a:hlinkClick xmlns:r="http://schemas.openxmlformats.org/officeDocument/2006/relationships" r:id="rId1"/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000" u="sng" kern="1200" dirty="0">
              <a:hlinkClick xmlns:r="http://schemas.openxmlformats.org/officeDocument/2006/relationships" r:id="rId1"/>
            </a:rPr>
            <a:t>SGECoordinator@dol.gov</a:t>
          </a:r>
          <a:endParaRPr lang="en-US" altLang="en-US" sz="2000" u="sng" kern="1200" dirty="0"/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395951" y="15073"/>
        <a:ext cx="7518406" cy="4359379"/>
      </dsp:txXfrm>
    </dsp:sp>
    <dsp:sp modelId="{F837495A-8F04-4450-B1E5-A7FDF7AF725E}">
      <dsp:nvSpPr>
        <dsp:cNvPr id="0" name=""/>
        <dsp:cNvSpPr/>
      </dsp:nvSpPr>
      <dsp:spPr>
        <a:xfrm>
          <a:off x="518274" y="4876800"/>
          <a:ext cx="26167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0F6600-0DA9-4C81-89AC-7B27F531FEC0}">
      <dsp:nvSpPr>
        <dsp:cNvPr id="0" name=""/>
        <dsp:cNvSpPr/>
      </dsp:nvSpPr>
      <dsp:spPr>
        <a:xfrm>
          <a:off x="703253" y="4383557"/>
          <a:ext cx="2567691" cy="217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</dsp:txBody>
      <dsp:txXfrm>
        <a:off x="703253" y="4383557"/>
        <a:ext cx="2567691" cy="217968"/>
      </dsp:txXfrm>
    </dsp:sp>
    <dsp:sp modelId="{33C1B5A2-8558-475C-B77C-9C5AA6C1B20C}">
      <dsp:nvSpPr>
        <dsp:cNvPr id="0" name=""/>
        <dsp:cNvSpPr/>
      </dsp:nvSpPr>
      <dsp:spPr>
        <a:xfrm>
          <a:off x="3106612" y="4876800"/>
          <a:ext cx="26167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4BFC6E-56A7-42D2-B9D8-D76BFD6A8EFE}">
      <dsp:nvSpPr>
        <dsp:cNvPr id="0" name=""/>
        <dsp:cNvSpPr/>
      </dsp:nvSpPr>
      <dsp:spPr>
        <a:xfrm flipV="1">
          <a:off x="703253" y="4612424"/>
          <a:ext cx="2567691" cy="245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 rot="10800000">
        <a:off x="703253" y="4612424"/>
        <a:ext cx="2567691" cy="245925"/>
      </dsp:txXfrm>
    </dsp:sp>
    <dsp:sp modelId="{B82DF0E3-FC00-43A7-971D-653D77544477}">
      <dsp:nvSpPr>
        <dsp:cNvPr id="0" name=""/>
        <dsp:cNvSpPr/>
      </dsp:nvSpPr>
      <dsp:spPr>
        <a:xfrm>
          <a:off x="654188" y="4858350"/>
          <a:ext cx="26167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543675" y="8896350"/>
            <a:ext cx="39528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D5CC7A2E-4B0C-4A35-BBC3-D24BF58CB51E}" type="slidenum">
              <a:rPr lang="en-US" altLang="en-US" sz="1400">
                <a:latin typeface="Times New Roman" panose="02020603050405020304" pitchFamily="18" charset="0"/>
              </a:rPr>
              <a:pPr algn="r"/>
              <a:t>‹#›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995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9038" y="703263"/>
            <a:ext cx="4632325" cy="3473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6548438" y="8896350"/>
            <a:ext cx="390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C922FDA8-1A3B-428D-999A-F0DE38431974}" type="slidenum">
              <a:rPr lang="en-US" altLang="en-US" sz="1400">
                <a:latin typeface="Times New Roman" panose="02020603050405020304" pitchFamily="18" charset="0"/>
              </a:rPr>
              <a:pPr algn="r"/>
              <a:t>‹#›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2828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5931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591C3C7-095A-4CC4-A3FB-9AC2EA59946C}" type="slidenum">
              <a:rPr lang="en-US" altLang="en-US" sz="1800">
                <a:solidFill>
                  <a:prstClr val="black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4844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7792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0031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451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451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394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2961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3482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19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19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8459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691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4011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2390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5801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0680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5588" cy="6859588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 flipV="1">
            <a:off x="0" y="6705600"/>
            <a:ext cx="9144000" cy="36513"/>
          </a:xfrm>
          <a:prstGeom prst="rect">
            <a:avLst/>
          </a:prstGeom>
          <a:solidFill>
            <a:srgbClr val="FFB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 flipV="1">
            <a:off x="0" y="-114300"/>
            <a:ext cx="9144000" cy="555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46" name="Picture 22" descr="OSHA_LOGORGB"/>
          <p:cNvPicPr>
            <a:picLocks noChangeAspect="1" noChangeArrowheads="1"/>
          </p:cNvPicPr>
          <p:nvPr userDrawn="1"/>
        </p:nvPicPr>
        <p:blipFill>
          <a:blip r:embed="rId1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791200"/>
            <a:ext cx="1905000" cy="72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98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b="1" kern="12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8"/>
          <p:cNvSpPr txBox="1">
            <a:spLocks noChangeArrowheads="1"/>
          </p:cNvSpPr>
          <p:nvPr/>
        </p:nvSpPr>
        <p:spPr bwMode="auto">
          <a:xfrm>
            <a:off x="3413125" y="1484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051" name="Text Box 19"/>
          <p:cNvSpPr txBox="1">
            <a:spLocks noChangeArrowheads="1"/>
          </p:cNvSpPr>
          <p:nvPr/>
        </p:nvSpPr>
        <p:spPr bwMode="auto">
          <a:xfrm>
            <a:off x="1143000" y="1074738"/>
            <a:ext cx="70866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FFFF"/>
                </a:solidFill>
                <a:latin typeface="Verdana" panose="020B0604030504040204" pitchFamily="34" charset="0"/>
              </a:rPr>
              <a:t>OSHA Region 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FFFF"/>
                </a:solidFill>
                <a:latin typeface="Verdana" panose="020B0604030504040204" pitchFamily="34" charset="0"/>
              </a:rPr>
              <a:t>VPP </a:t>
            </a:r>
          </a:p>
        </p:txBody>
      </p:sp>
      <p:pic>
        <p:nvPicPr>
          <p:cNvPr id="2052" name="Picture 22" descr="OSHA Voluntary Protection Program"/>
          <p:cNvPicPr>
            <a:picLocks noChangeAspect="1" noChangeArrowheads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556" y="2655661"/>
            <a:ext cx="35194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1173480" y="882650"/>
            <a:ext cx="70866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0000CC"/>
                </a:solidFill>
                <a:latin typeface="Verdana" panose="020B0604030504040204" pitchFamily="34" charset="0"/>
              </a:rPr>
              <a:t>VPPPA Region 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0000CC"/>
                </a:solidFill>
                <a:latin typeface="Verdana" panose="020B0604030504040204" pitchFamily="34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5029200"/>
            <a:ext cx="1614735" cy="162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352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r>
              <a:rPr lang="en-US" altLang="en-US" dirty="0"/>
              <a:t> 2018 - 2019 On-site VPP evaluations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28600" y="1905000"/>
            <a:ext cx="8686800" cy="381000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69075" y="1143000"/>
            <a:ext cx="8229600" cy="576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  <a:defRPr/>
            </a:pP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marL="342900" lvl="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16 on-site evaluations scheduled</a:t>
            </a:r>
          </a:p>
          <a:p>
            <a:pPr marL="800100" lvl="1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14 re-approvals</a:t>
            </a:r>
          </a:p>
          <a:p>
            <a:pPr marL="800100" lvl="1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3-4 initial evaluations - NEW</a:t>
            </a:r>
          </a:p>
          <a:p>
            <a:pPr marL="1257300" lvl="2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 J Oster - Warwick, RI</a:t>
            </a:r>
          </a:p>
          <a:p>
            <a:pPr marL="1257300" lvl="2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Huber Engineered Woods LLC – Easton, ME</a:t>
            </a:r>
          </a:p>
          <a:p>
            <a:pPr marL="1257300" lvl="2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Harris Rebar – Deerfield, MA</a:t>
            </a:r>
          </a:p>
          <a:p>
            <a:pPr marL="1257300" lvl="2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Charter Contracting Co. (MWF) – Boston, MA</a:t>
            </a:r>
          </a:p>
          <a:p>
            <a:pPr marL="1828800" lvl="3" indent="-4572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Applicant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342900" lvl="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marL="342900" lvl="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5105400"/>
            <a:ext cx="1615580" cy="159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872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/>
          <a:lstStyle/>
          <a:p>
            <a:r>
              <a:rPr lang="en-US" dirty="0"/>
              <a:t>Best Practices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92162"/>
            <a:ext cx="8991600" cy="507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955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197" y="-65314"/>
            <a:ext cx="8229600" cy="1143000"/>
          </a:xfrm>
        </p:spPr>
        <p:txBody>
          <a:bodyPr/>
          <a:lstStyle/>
          <a:p>
            <a:r>
              <a:rPr lang="en-US" altLang="en-US" dirty="0"/>
              <a:t>OSHA Updates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06283" y="1962397"/>
            <a:ext cx="8686800" cy="381000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14296" y="990600"/>
            <a:ext cx="8915401" cy="642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noProof="0" dirty="0">
                <a:solidFill>
                  <a:prstClr val="black"/>
                </a:solidFill>
                <a:latin typeface="Calibri"/>
              </a:rPr>
              <a:t>Trenching Hazards</a:t>
            </a:r>
            <a:endParaRPr kumimoji="0" lang="en-US" sz="2800" b="0" i="0" u="none" strike="noStrike" kern="1200" cap="none" spc="0" normalizeH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800" baseline="0" noProof="0" dirty="0">
              <a:solidFill>
                <a:prstClr val="black"/>
              </a:solidFill>
              <a:latin typeface="Calibri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Safety Device Recalls (i.e. – ladders, personnel lifts, fall protection devices)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0" i="0" u="none" strike="noStrike" kern="1200" cap="none" spc="0" normalizeH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Fall Stand Down – May 6-10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0" i="0" u="none" strike="noStrike" kern="1200" cap="none" spc="0" normalizeH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Opioid Awareness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800" dirty="0">
              <a:solidFill>
                <a:prstClr val="black"/>
              </a:solidFill>
              <a:latin typeface="Calibri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Request for information – Powered Industrial Vehicles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800" dirty="0">
              <a:solidFill>
                <a:prstClr val="black"/>
              </a:solidFill>
              <a:latin typeface="Calibri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Safe &amp; Sound Week – August 12-18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800" baseline="0" noProof="0" dirty="0">
              <a:solidFill>
                <a:prstClr val="black"/>
              </a:solidFill>
              <a:latin typeface="Calibri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OSHA VPP Continuous Process Improvement</a:t>
            </a:r>
          </a:p>
          <a:p>
            <a:pPr marL="914400" lvl="1" indent="-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aseline="0" noProof="0" dirty="0">
                <a:solidFill>
                  <a:prstClr val="black"/>
                </a:solidFill>
                <a:latin typeface="Calibri"/>
              </a:rPr>
              <a:t>VPP Application (pilot)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7748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4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altLang="en-US" dirty="0"/>
              <a:t>OSHA SGE Program</a:t>
            </a:r>
          </a:p>
        </p:txBody>
      </p:sp>
      <p:pic>
        <p:nvPicPr>
          <p:cNvPr id="8195" name="Picture 4" descr="sge_thum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257800"/>
            <a:ext cx="1447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990600"/>
            <a:ext cx="54864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5226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45135" y="0"/>
            <a:ext cx="8229600" cy="1143000"/>
          </a:xfrm>
        </p:spPr>
        <p:txBody>
          <a:bodyPr/>
          <a:lstStyle/>
          <a:p>
            <a:r>
              <a:rPr lang="en-US" altLang="en-US" dirty="0"/>
              <a:t>SGE Training Class - 2018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13360" y="685800"/>
            <a:ext cx="8693150" cy="5486401"/>
          </a:xfrm>
        </p:spPr>
        <p:txBody>
          <a:bodyPr/>
          <a:lstStyle/>
          <a:p>
            <a:pPr marL="0" indent="0">
              <a:buNone/>
              <a:defRPr/>
            </a:pPr>
            <a:endParaRPr lang="en-US" altLang="en-US" dirty="0"/>
          </a:p>
          <a:p>
            <a:pPr marL="0" indent="0">
              <a:buNone/>
              <a:defRPr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September 18-20, 2018 </a:t>
            </a:r>
          </a:p>
          <a:p>
            <a:pPr>
              <a:buFont typeface="Arial" charset="0"/>
              <a:buChar char="•"/>
              <a:defRPr/>
            </a:pPr>
            <a:endParaRPr lang="en-US" alt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Host –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Hypertherm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– Lebanon, NH – 10 new SGE’s</a:t>
            </a:r>
          </a:p>
          <a:p>
            <a:pPr>
              <a:buFont typeface="Arial" charset="0"/>
              <a:buChar char="•"/>
              <a:defRPr/>
            </a:pPr>
            <a:endParaRPr lang="en-US" alt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Multidisciplinary class instructors</a:t>
            </a:r>
          </a:p>
          <a:p>
            <a:pPr lvl="1">
              <a:buFont typeface="Arial" charset="0"/>
              <a:buChar char="•"/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Thank you to SGE’s – Darwin Irish, David Kiser, Laurie Morehouse , Richard Racine</a:t>
            </a:r>
          </a:p>
          <a:p>
            <a:pPr lvl="1">
              <a:buFont typeface="Arial" charset="0"/>
              <a:buChar char="•"/>
              <a:defRPr/>
            </a:pPr>
            <a:endParaRPr lang="en-US" alt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Management Commitment &amp; Employee Involvement</a:t>
            </a:r>
          </a:p>
          <a:p>
            <a:pPr marL="457200" lvl="1" indent="0">
              <a:buNone/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Worksite Analysis</a:t>
            </a:r>
          </a:p>
          <a:p>
            <a:pPr marL="457200" lvl="1" indent="0">
              <a:buNone/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Hazard Prevention &amp; Control</a:t>
            </a:r>
          </a:p>
          <a:p>
            <a:pPr marL="457200" lvl="1" indent="0">
              <a:buNone/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Health &amp; Safety Training</a:t>
            </a:r>
          </a:p>
          <a:p>
            <a:pPr lvl="1">
              <a:buFont typeface="Arial" charset="0"/>
              <a:buChar char="•"/>
              <a:defRPr/>
            </a:pPr>
            <a:endParaRPr lang="en-US" altLang="en-US" dirty="0"/>
          </a:p>
          <a:p>
            <a:pPr lvl="1">
              <a:buFont typeface="Arial" charset="0"/>
              <a:buChar char="•"/>
              <a:defRPr/>
            </a:pPr>
            <a:endParaRPr lang="en-US" altLang="en-US" dirty="0"/>
          </a:p>
          <a:p>
            <a:pPr lvl="1">
              <a:buFont typeface="Arial" charset="0"/>
              <a:buChar char="•"/>
              <a:defRPr/>
            </a:pPr>
            <a:endParaRPr lang="en-US" altLang="en-US" dirty="0"/>
          </a:p>
        </p:txBody>
      </p:sp>
      <p:pic>
        <p:nvPicPr>
          <p:cNvPr id="10244" name="Picture 4" descr="sge_thum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35" y="5181600"/>
            <a:ext cx="1377950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9998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28600" y="1905000"/>
            <a:ext cx="8686800" cy="381000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61254"/>
            <a:ext cx="1615580" cy="159119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SGE Training Class - 2020</a:t>
            </a:r>
          </a:p>
        </p:txBody>
      </p:sp>
    </p:spTree>
    <p:extLst>
      <p:ext uri="{BB962C8B-B14F-4D97-AF65-F5344CB8AC3E}">
        <p14:creationId xmlns:p14="http://schemas.microsoft.com/office/powerpoint/2010/main" val="3301981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7"/>
          <p:cNvSpPr>
            <a:spLocks noGrp="1"/>
          </p:cNvSpPr>
          <p:nvPr>
            <p:ph type="title"/>
          </p:nvPr>
        </p:nvSpPr>
        <p:spPr>
          <a:xfrm>
            <a:off x="400050" y="16520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 dirty="0"/>
              <a:t>SGE Renewals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5846707"/>
              </p:ext>
            </p:extLst>
          </p:nvPr>
        </p:nvGraphicFramePr>
        <p:xfrm>
          <a:off x="400050" y="1463881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220" name="Picture 4" descr="sge_thum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65203"/>
            <a:ext cx="118744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C:\Users\lignacio\AppData\Local\Microsoft\Windows\Temporary Internet Files\Content.IE5\EX0047XZ\REMINDER-01[1]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3276600"/>
            <a:ext cx="310038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316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 dirty="0"/>
              <a:t>SGE’s – Review of Annual Self-Evaluations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229600" cy="4805363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altLang="en-US" sz="3200" dirty="0"/>
              <a:t>Will ask for about 20 SGEs to assist in review of annual self-evaluations</a:t>
            </a:r>
          </a:p>
          <a:p>
            <a:pPr>
              <a:buFont typeface="Arial" charset="0"/>
              <a:buChar char="•"/>
              <a:defRPr/>
            </a:pPr>
            <a:endParaRPr lang="en-US" altLang="en-US" sz="2400" dirty="0"/>
          </a:p>
          <a:p>
            <a:pPr lvl="1">
              <a:buFont typeface="Arial" charset="0"/>
              <a:buChar char="–"/>
              <a:defRPr/>
            </a:pPr>
            <a:r>
              <a:rPr lang="en-US" altLang="en-US" dirty="0"/>
              <a:t>3 self-evaluations to review</a:t>
            </a:r>
          </a:p>
          <a:p>
            <a:pPr lvl="1">
              <a:buFont typeface="Arial" charset="0"/>
              <a:buChar char="–"/>
              <a:defRPr/>
            </a:pPr>
            <a:r>
              <a:rPr lang="en-US" altLang="en-US" dirty="0"/>
              <a:t>Sites will be contacted for potential conflicts</a:t>
            </a:r>
          </a:p>
          <a:p>
            <a:pPr lvl="1">
              <a:buFont typeface="Arial" charset="0"/>
              <a:buChar char="–"/>
              <a:defRPr/>
            </a:pPr>
            <a:r>
              <a:rPr lang="en-US" altLang="en-US" dirty="0"/>
              <a:t>SGE approvals by OSHA National Office (vetting)</a:t>
            </a:r>
          </a:p>
          <a:p>
            <a:pPr lvl="1">
              <a:buFont typeface="Arial" charset="0"/>
              <a:buChar char="–"/>
              <a:defRPr/>
            </a:pPr>
            <a:r>
              <a:rPr lang="en-US" altLang="en-US" dirty="0"/>
              <a:t>Electronic copies will be sent</a:t>
            </a:r>
          </a:p>
          <a:p>
            <a:pPr lvl="1">
              <a:buFont typeface="Arial" charset="0"/>
              <a:buChar char="–"/>
              <a:defRPr/>
            </a:pPr>
            <a:r>
              <a:rPr lang="en-US" altLang="en-US" dirty="0"/>
              <a:t>Form to be completed during review</a:t>
            </a:r>
          </a:p>
          <a:p>
            <a:pPr marL="457200" lvl="1" indent="0">
              <a:buFont typeface="Arial" charset="0"/>
              <a:buNone/>
              <a:defRPr/>
            </a:pPr>
            <a:endParaRPr lang="en-US" altLang="en-US" dirty="0"/>
          </a:p>
          <a:p>
            <a:pPr marL="457200" lvl="1" indent="0">
              <a:buFont typeface="Arial" charset="0"/>
              <a:buNone/>
              <a:defRPr/>
            </a:pPr>
            <a:endParaRPr lang="en-US" altLang="en-US" dirty="0"/>
          </a:p>
          <a:p>
            <a:pPr>
              <a:buFont typeface="Arial" charset="0"/>
              <a:buChar char="•"/>
              <a:defRPr/>
            </a:pPr>
            <a:endParaRPr lang="en-US" altLang="en-US" dirty="0"/>
          </a:p>
        </p:txBody>
      </p:sp>
      <p:pic>
        <p:nvPicPr>
          <p:cNvPr id="11268" name="Picture 4" descr="sge_thum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724400"/>
            <a:ext cx="1818904" cy="180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320161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F60A65A3881044AF61BEF4690C9026" ma:contentTypeVersion="2" ma:contentTypeDescription="Create a new document." ma:contentTypeScope="" ma:versionID="86b3a1e1d59390f87c89d8715e2f5363">
  <xsd:schema xmlns:xsd="http://www.w3.org/2001/XMLSchema" xmlns:xs="http://www.w3.org/2001/XMLSchema" xmlns:p="http://schemas.microsoft.com/office/2006/metadata/properties" xmlns:ns2="d8d9f42c-6665-4302-a582-60a02caf3fd0" targetNamespace="http://schemas.microsoft.com/office/2006/metadata/properties" ma:root="true" ma:fieldsID="3c11aaf230648d53d05e9f03839638ac" ns2:_="">
    <xsd:import namespace="d8d9f42c-6665-4302-a582-60a02caf3fd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d9f42c-6665-4302-a582-60a02caf3fd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DC2087-65E8-4D3B-90A5-A408C8D213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d9f42c-6665-4302-a582-60a02caf3f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39F0D8E-C574-4435-91A6-5D1A74DF84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36923</TotalTime>
  <Pages>56</Pages>
  <Words>244</Words>
  <Application>Microsoft Office PowerPoint</Application>
  <PresentationFormat>On-screen Show (4:3)</PresentationFormat>
  <Paragraphs>83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Courier New</vt:lpstr>
      <vt:lpstr>Times New Roman</vt:lpstr>
      <vt:lpstr>Verdana</vt:lpstr>
      <vt:lpstr>Default Design</vt:lpstr>
      <vt:lpstr>PowerPoint Presentation</vt:lpstr>
      <vt:lpstr> 2018 - 2019 On-site VPP evaluations</vt:lpstr>
      <vt:lpstr>Best Practices</vt:lpstr>
      <vt:lpstr>OSHA Updates</vt:lpstr>
      <vt:lpstr>OSHA SGE Program</vt:lpstr>
      <vt:lpstr>SGE Training Class - 2018</vt:lpstr>
      <vt:lpstr>Next SGE Training Class - 2020</vt:lpstr>
      <vt:lpstr>SGE Renewals</vt:lpstr>
      <vt:lpstr>SGE’s – Review of Annual Self-Evaluations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qualities of teaching leadership</dc:title>
  <dc:creator>Kirkwood</dc:creator>
  <cp:lastModifiedBy>Charlene O'Clair</cp:lastModifiedBy>
  <cp:revision>781</cp:revision>
  <cp:lastPrinted>2014-12-10T12:35:41Z</cp:lastPrinted>
  <dcterms:created xsi:type="dcterms:W3CDTF">1998-04-15T11:26:04Z</dcterms:created>
  <dcterms:modified xsi:type="dcterms:W3CDTF">2019-05-17T12:00:01Z</dcterms:modified>
</cp:coreProperties>
</file>